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notesSlides/notesSlide2.xml" ContentType="application/vnd.openxmlformats-officedocument.presentationml.notesSlide+xml"/>
  <Override PartName="/ppt/media/image2.jpeg" ContentType="image/jpeg"/>
  <Override PartName="/ppt/media/image3.jpeg" ContentType="image/jpeg"/>
  <Override PartName="/ppt/media/image4.jpeg" ContentType="image/jpeg"/>
  <Override PartName="/ppt/notesSlides/notesSlide3.xml" ContentType="application/vnd.openxmlformats-officedocument.presentationml.notesSlide+xml"/>
  <Override PartName="/ppt/media/image5.jpeg" ContentType="image/jpeg"/>
  <Override PartName="/ppt/media/image6.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7.jpeg" ContentType="image/jpeg"/>
  <Override PartName="/ppt/notesSlides/notesSlide6.xml" ContentType="application/vnd.openxmlformats-officedocument.presentationml.notesSlide+xml"/>
  <Override PartName="/ppt/media/image8.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ill Sans MT"/>
          <a:ea typeface="Gill Sans MT"/>
          <a:cs typeface="Gill Sans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FFFFFF"/>
          </a:solidFill>
        </a:fill>
      </a:tcStyle>
    </a:band2H>
    <a:firstCol>
      <a:tcTxStyle b="off" i="off">
        <a:font>
          <a:latin typeface="Gill Sans MT"/>
          <a:ea typeface="Gill Sans MT"/>
          <a:cs typeface="Gill Sans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
          <a:latin typeface="Gill Sans MT"/>
          <a:ea typeface="Gill Sans MT"/>
          <a:cs typeface="Gill Sans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Gill Sans MT"/>
          <a:ea typeface="Gill Sans MT"/>
          <a:cs typeface="Gill Sans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C7B018BB-80A7-4F77-B60F-C8B233D01FF8}"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BDFCB"/>
          </a:solidFill>
        </a:fill>
      </a:tcStyle>
    </a:wholeTbl>
    <a:band2H>
      <a:tcTxStyle b="def" i="def"/>
      <a:tcStyle>
        <a:tcBdr/>
        <a:fill>
          <a:solidFill>
            <a:srgbClr val="FDF0E7"/>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BD2CC"/>
          </a:solidFill>
        </a:fill>
      </a:tcStyle>
    </a:wholeTbl>
    <a:band2H>
      <a:tcTxStyle b="def" i="def"/>
      <a:tcStyle>
        <a:tcBdr/>
        <a:fill>
          <a:solidFill>
            <a:srgbClr val="F5EAE7"/>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FDDDA"/>
          </a:solidFill>
        </a:fill>
      </a:tcStyle>
    </a:wholeTbl>
    <a:band2H>
      <a:tcTxStyle b="def" i="def"/>
      <a:tcStyle>
        <a:tcBdr/>
        <a:fill>
          <a:solidFill>
            <a:srgbClr val="F0EFED"/>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
          <a:latin typeface="Gill Sans MT"/>
          <a:ea typeface="Gill Sans MT"/>
          <a:cs typeface="Gill Sans M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Gill Sans MT"/>
          <a:ea typeface="Gill Sans MT"/>
          <a:cs typeface="Gill Sans M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Gill Sans MT"/>
          <a:ea typeface="Gill Sans MT"/>
          <a:cs typeface="Gill Sans MT"/>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Gill Sans MT"/>
          <a:ea typeface="Gill Sans MT"/>
          <a:cs typeface="Gill Sans MT"/>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Gill Sans MT"/>
          <a:ea typeface="Gill Sans MT"/>
          <a:cs typeface="Gill Sans M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Gill Sans MT"/>
          <a:ea typeface="Gill Sans MT"/>
          <a:cs typeface="Gill Sans M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1" name="Shape 111"/>
          <p:cNvSpPr/>
          <p:nvPr>
            <p:ph type="sldImg"/>
          </p:nvPr>
        </p:nvSpPr>
        <p:spPr>
          <a:xfrm>
            <a:off x="1143000" y="685800"/>
            <a:ext cx="4572000" cy="3429000"/>
          </a:xfrm>
          <a:prstGeom prst="rect">
            <a:avLst/>
          </a:prstGeom>
        </p:spPr>
        <p:txBody>
          <a:bodyPr/>
          <a:lstStyle/>
          <a:p>
            <a:pPr/>
          </a:p>
        </p:txBody>
      </p:sp>
      <p:sp>
        <p:nvSpPr>
          <p:cNvPr id="112" name="Shape 11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 name="Shape 117"/>
          <p:cNvSpPr/>
          <p:nvPr>
            <p:ph type="sldImg"/>
          </p:nvPr>
        </p:nvSpPr>
        <p:spPr>
          <a:prstGeom prst="rect">
            <a:avLst/>
          </a:prstGeom>
        </p:spPr>
        <p:txBody>
          <a:bodyPr/>
          <a:lstStyle/>
          <a:p>
            <a:pPr/>
          </a:p>
        </p:txBody>
      </p:sp>
      <p:sp>
        <p:nvSpPr>
          <p:cNvPr id="118" name="Shape 118"/>
          <p:cNvSpPr/>
          <p:nvPr>
            <p:ph type="body" sz="quarter" idx="1"/>
          </p:nvPr>
        </p:nvSpPr>
        <p:spPr>
          <a:prstGeom prst="rect">
            <a:avLst/>
          </a:prstGeom>
        </p:spPr>
        <p:txBody>
          <a:bodyPr/>
          <a:lstStyle/>
          <a:p>
            <a:pPr/>
            <a:r>
              <a:t>http://www.bl.uk/learning/images/medieval/medicine/large14883.html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Shape 130"/>
          <p:cNvSpPr/>
          <p:nvPr>
            <p:ph type="sldImg"/>
          </p:nvPr>
        </p:nvSpPr>
        <p:spPr>
          <a:prstGeom prst="rect">
            <a:avLst/>
          </a:prstGeom>
        </p:spPr>
        <p:txBody>
          <a:bodyPr/>
          <a:lstStyle/>
          <a:p>
            <a:pPr/>
          </a:p>
        </p:txBody>
      </p:sp>
      <p:sp>
        <p:nvSpPr>
          <p:cNvPr id="131" name="Shape 131"/>
          <p:cNvSpPr/>
          <p:nvPr>
            <p:ph type="body" sz="quarter" idx="1"/>
          </p:nvPr>
        </p:nvSpPr>
        <p:spPr>
          <a:prstGeom prst="rect">
            <a:avLst/>
          </a:prstGeom>
        </p:spPr>
        <p:txBody>
          <a:bodyPr/>
          <a:lstStyle/>
          <a:p>
            <a:pPr/>
            <a:r>
              <a:t>http://www.nlm.nih.gov/hmd/medieval/articella.html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Shape 151"/>
          <p:cNvSpPr/>
          <p:nvPr>
            <p:ph type="sldImg"/>
          </p:nvPr>
        </p:nvSpPr>
        <p:spPr>
          <a:prstGeom prst="rect">
            <a:avLst/>
          </a:prstGeom>
        </p:spPr>
        <p:txBody>
          <a:bodyPr/>
          <a:lstStyle/>
          <a:p>
            <a:pPr/>
          </a:p>
        </p:txBody>
      </p:sp>
      <p:sp>
        <p:nvSpPr>
          <p:cNvPr id="152" name="Shape 152"/>
          <p:cNvSpPr/>
          <p:nvPr>
            <p:ph type="body" sz="quarter" idx="1"/>
          </p:nvPr>
        </p:nvSpPr>
        <p:spPr>
          <a:prstGeom prst="rect">
            <a:avLst/>
          </a:prstGeom>
        </p:spPr>
        <p:txBody>
          <a:bodyPr/>
          <a:lstStyle/>
          <a:p>
            <a:pPr/>
            <a:r>
              <a:t>http://www.ritmanlibrary.com/2012/10/alchemy-the-art-of-change/ppt_i3_4humours/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Shape 168"/>
          <p:cNvSpPr/>
          <p:nvPr>
            <p:ph type="sldImg"/>
          </p:nvPr>
        </p:nvSpPr>
        <p:spPr>
          <a:prstGeom prst="rect">
            <a:avLst/>
          </a:prstGeom>
        </p:spPr>
        <p:txBody>
          <a:bodyPr/>
          <a:lstStyle/>
          <a:p>
            <a:pPr/>
          </a:p>
        </p:txBody>
      </p:sp>
      <p:sp>
        <p:nvSpPr>
          <p:cNvPr id="169" name="Shape 169"/>
          <p:cNvSpPr/>
          <p:nvPr>
            <p:ph type="body" sz="quarter" idx="1"/>
          </p:nvPr>
        </p:nvSpPr>
        <p:spPr>
          <a:prstGeom prst="rect">
            <a:avLst/>
          </a:prstGeom>
        </p:spPr>
        <p:txBody>
          <a:bodyPr/>
          <a:lstStyle/>
          <a:p>
            <a:pPr/>
            <a:r>
              <a:t>http://en.wikipedia.org/wiki/File:Paul_Fürst,_Der_Doctor_Schnabel_von_Rom_(Holländer_version).png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Shape 176"/>
          <p:cNvSpPr/>
          <p:nvPr>
            <p:ph type="sldImg"/>
          </p:nvPr>
        </p:nvSpPr>
        <p:spPr>
          <a:prstGeom prst="rect">
            <a:avLst/>
          </a:prstGeom>
        </p:spPr>
        <p:txBody>
          <a:bodyPr/>
          <a:lstStyle/>
          <a:p>
            <a:pPr/>
          </a:p>
        </p:txBody>
      </p:sp>
      <p:sp>
        <p:nvSpPr>
          <p:cNvPr id="177" name="Shape 177"/>
          <p:cNvSpPr/>
          <p:nvPr>
            <p:ph type="body" sz="quarter" idx="1"/>
          </p:nvPr>
        </p:nvSpPr>
        <p:spPr>
          <a:prstGeom prst="rect">
            <a:avLst/>
          </a:prstGeom>
        </p:spPr>
        <p:txBody>
          <a:bodyPr/>
          <a:lstStyle/>
          <a:p>
            <a:pPr/>
            <a:r>
              <a:t>http://www.bl.uk/learning/images/bodies/large2270.html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Shape 183"/>
          <p:cNvSpPr/>
          <p:nvPr>
            <p:ph type="sldImg"/>
          </p:nvPr>
        </p:nvSpPr>
        <p:spPr>
          <a:prstGeom prst="rect">
            <a:avLst/>
          </a:prstGeom>
        </p:spPr>
        <p:txBody>
          <a:bodyPr/>
          <a:lstStyle/>
          <a:p>
            <a:pPr/>
          </a:p>
        </p:txBody>
      </p:sp>
      <p:sp>
        <p:nvSpPr>
          <p:cNvPr id="184" name="Shape 184"/>
          <p:cNvSpPr/>
          <p:nvPr>
            <p:ph type="body" sz="quarter" idx="1"/>
          </p:nvPr>
        </p:nvSpPr>
        <p:spPr>
          <a:prstGeom prst="rect">
            <a:avLst/>
          </a:prstGeom>
        </p:spPr>
        <p:txBody>
          <a:bodyPr/>
          <a:lstStyle/>
          <a:p>
            <a:pPr/>
            <a:r>
              <a:t>http://www.bl.uk/learning/images/medieval/towns/large14512.html</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bg>
      <p:bgPr>
        <a:solidFill>
          <a:schemeClr val="accent2"/>
        </a:solidFill>
      </p:bgPr>
    </p:bg>
    <p:spTree>
      <p:nvGrpSpPr>
        <p:cNvPr id="1" name=""/>
        <p:cNvGrpSpPr/>
        <p:nvPr/>
      </p:nvGrpSpPr>
      <p:grpSpPr>
        <a:xfrm>
          <a:off x="0" y="0"/>
          <a:ext cx="0" cy="0"/>
          <a:chOff x="0" y="0"/>
          <a:chExt cx="0" cy="0"/>
        </a:xfrm>
      </p:grpSpPr>
      <p:sp>
        <p:nvSpPr>
          <p:cNvPr id="11" name="Title Text"/>
          <p:cNvSpPr txBox="1"/>
          <p:nvPr>
            <p:ph type="title"/>
          </p:nvPr>
        </p:nvSpPr>
        <p:spPr>
          <a:xfrm>
            <a:off x="1102239" y="2386744"/>
            <a:ext cx="6939521" cy="1645921"/>
          </a:xfrm>
          <a:prstGeom prst="rect">
            <a:avLst/>
          </a:prstGeom>
          <a:ln w="38100"/>
        </p:spPr>
        <p:txBody>
          <a:bodyPr/>
          <a:lstStyle>
            <a:lvl1pPr>
              <a:defRPr sz="3500"/>
            </a:lvl1pPr>
          </a:lstStyle>
          <a:p>
            <a:pPr/>
            <a:r>
              <a:t>Title Text</a:t>
            </a:r>
          </a:p>
        </p:txBody>
      </p:sp>
      <p:sp>
        <p:nvSpPr>
          <p:cNvPr id="12" name="Body Level One…"/>
          <p:cNvSpPr txBox="1"/>
          <p:nvPr>
            <p:ph type="body" sz="quarter" idx="1"/>
          </p:nvPr>
        </p:nvSpPr>
        <p:spPr>
          <a:xfrm>
            <a:off x="2021395" y="4352544"/>
            <a:ext cx="5101211" cy="1239895"/>
          </a:xfrm>
          <a:prstGeom prst="rect">
            <a:avLst/>
          </a:prstGeom>
        </p:spPr>
        <p:txBody>
          <a:bodyPr/>
          <a:lstStyle>
            <a:lvl1pPr marL="0" indent="0" algn="ctr">
              <a:buClrTx/>
              <a:buSzTx/>
              <a:buFontTx/>
              <a:buNone/>
              <a:defRPr sz="1900">
                <a:solidFill>
                  <a:srgbClr val="FFFFFF"/>
                </a:solidFill>
              </a:defRPr>
            </a:lvl1pPr>
            <a:lvl2pPr marL="0" indent="457200" algn="ctr">
              <a:buClrTx/>
              <a:buSzTx/>
              <a:buFontTx/>
              <a:buNone/>
              <a:defRPr sz="1900">
                <a:solidFill>
                  <a:srgbClr val="FFFFFF"/>
                </a:solidFill>
              </a:defRPr>
            </a:lvl2pPr>
            <a:lvl3pPr marL="0" indent="914400" algn="ctr">
              <a:buClrTx/>
              <a:buSzTx/>
              <a:buFontTx/>
              <a:buNone/>
              <a:defRPr sz="1900">
                <a:solidFill>
                  <a:srgbClr val="FFFFFF"/>
                </a:solidFill>
              </a:defRPr>
            </a:lvl3pPr>
            <a:lvl4pPr marL="0" indent="1371600" algn="ctr">
              <a:buClrTx/>
              <a:buSzTx/>
              <a:buFontTx/>
              <a:buNone/>
              <a:defRPr sz="1900">
                <a:solidFill>
                  <a:srgbClr val="FFFFFF"/>
                </a:solidFill>
              </a:defRPr>
            </a:lvl4pPr>
            <a:lvl5pPr marL="0" indent="1828800" algn="ctr">
              <a:buClrTx/>
              <a:buSzTx/>
              <a:buFontTx/>
              <a:buNone/>
              <a:defRPr sz="19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xfrm>
            <a:off x="1606044" y="964691"/>
            <a:ext cx="5937756" cy="1188721"/>
          </a:xfrm>
          <a:prstGeom prst="rect">
            <a:avLst/>
          </a:prstGeom>
        </p:spPr>
        <p:txBody>
          <a:bodyPr/>
          <a:lstStyle/>
          <a:p>
            <a:pPr/>
            <a:r>
              <a:t>Title Text</a:t>
            </a:r>
          </a:p>
        </p:txBody>
      </p:sp>
      <p:sp>
        <p:nvSpPr>
          <p:cNvPr id="21" name="Body Level One…"/>
          <p:cNvSpPr txBox="1"/>
          <p:nvPr>
            <p:ph type="body" sz="half" idx="1"/>
          </p:nvPr>
        </p:nvSpPr>
        <p:spPr>
          <a:xfrm>
            <a:off x="1606044" y="2638044"/>
            <a:ext cx="5937756" cy="3101984"/>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bg>
      <p:bgPr>
        <a:solidFill>
          <a:schemeClr val="accent1"/>
        </a:solidFill>
      </p:bgPr>
    </p:bg>
    <p:spTree>
      <p:nvGrpSpPr>
        <p:cNvPr id="1" name=""/>
        <p:cNvGrpSpPr/>
        <p:nvPr/>
      </p:nvGrpSpPr>
      <p:grpSpPr>
        <a:xfrm>
          <a:off x="0" y="0"/>
          <a:ext cx="0" cy="0"/>
          <a:chOff x="0" y="0"/>
          <a:chExt cx="0" cy="0"/>
        </a:xfrm>
      </p:grpSpPr>
      <p:sp>
        <p:nvSpPr>
          <p:cNvPr id="29" name="Title Text"/>
          <p:cNvSpPr txBox="1"/>
          <p:nvPr>
            <p:ph type="title"/>
          </p:nvPr>
        </p:nvSpPr>
        <p:spPr>
          <a:xfrm>
            <a:off x="1106424" y="2386744"/>
            <a:ext cx="6940296" cy="1645921"/>
          </a:xfrm>
          <a:prstGeom prst="rect">
            <a:avLst/>
          </a:prstGeom>
          <a:ln w="38100"/>
        </p:spPr>
        <p:txBody>
          <a:bodyPr/>
          <a:lstStyle>
            <a:lvl1pPr>
              <a:defRPr sz="3500"/>
            </a:lvl1pPr>
          </a:lstStyle>
          <a:p>
            <a:pPr/>
            <a:r>
              <a:t>Title Text</a:t>
            </a:r>
          </a:p>
        </p:txBody>
      </p:sp>
      <p:sp>
        <p:nvSpPr>
          <p:cNvPr id="30" name="Body Level One…"/>
          <p:cNvSpPr txBox="1"/>
          <p:nvPr>
            <p:ph type="body" sz="quarter" idx="1"/>
          </p:nvPr>
        </p:nvSpPr>
        <p:spPr>
          <a:xfrm>
            <a:off x="2021395" y="4352464"/>
            <a:ext cx="5101211" cy="1265083"/>
          </a:xfrm>
          <a:prstGeom prst="rect">
            <a:avLst/>
          </a:prstGeom>
        </p:spPr>
        <p:txBody>
          <a:bodyPr/>
          <a:lstStyle>
            <a:lvl1pPr marL="0" indent="0" algn="ctr">
              <a:buClrTx/>
              <a:buSzTx/>
              <a:buFontTx/>
              <a:buNone/>
              <a:defRPr sz="1900">
                <a:solidFill>
                  <a:srgbClr val="FFFFFF"/>
                </a:solidFill>
              </a:defRPr>
            </a:lvl1pPr>
            <a:lvl2pPr marL="0" indent="457200" algn="ctr">
              <a:buClrTx/>
              <a:buSzTx/>
              <a:buFontTx/>
              <a:buNone/>
              <a:defRPr sz="1900">
                <a:solidFill>
                  <a:srgbClr val="FFFFFF"/>
                </a:solidFill>
              </a:defRPr>
            </a:lvl2pPr>
            <a:lvl3pPr marL="0" indent="914400" algn="ctr">
              <a:buClrTx/>
              <a:buSzTx/>
              <a:buFontTx/>
              <a:buNone/>
              <a:defRPr sz="1900">
                <a:solidFill>
                  <a:srgbClr val="FFFFFF"/>
                </a:solidFill>
              </a:defRPr>
            </a:lvl3pPr>
            <a:lvl4pPr marL="0" indent="1371600" algn="ctr">
              <a:buClrTx/>
              <a:buSzTx/>
              <a:buFontTx/>
              <a:buNone/>
              <a:defRPr sz="1900">
                <a:solidFill>
                  <a:srgbClr val="FFFFFF"/>
                </a:solidFill>
              </a:defRPr>
            </a:lvl4pPr>
            <a:lvl5pPr marL="0" indent="1828800" algn="ctr">
              <a:buClrTx/>
              <a:buSzTx/>
              <a:buFontTx/>
              <a:buNone/>
              <a:defRPr sz="19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xfrm>
            <a:off x="1606044" y="964691"/>
            <a:ext cx="5937756" cy="1188721"/>
          </a:xfrm>
          <a:prstGeom prst="rect">
            <a:avLst/>
          </a:prstGeom>
        </p:spPr>
        <p:txBody>
          <a:bodyPr/>
          <a:lstStyle/>
          <a:p>
            <a:pPr/>
            <a:r>
              <a:t>Title Text</a:t>
            </a:r>
          </a:p>
        </p:txBody>
      </p:sp>
      <p:sp>
        <p:nvSpPr>
          <p:cNvPr id="39" name="Body Level One…"/>
          <p:cNvSpPr txBox="1"/>
          <p:nvPr>
            <p:ph type="body" sz="quarter" idx="1"/>
          </p:nvPr>
        </p:nvSpPr>
        <p:spPr>
          <a:xfrm>
            <a:off x="1102239" y="2638044"/>
            <a:ext cx="3288023" cy="3101982"/>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Body Level One…"/>
          <p:cNvSpPr txBox="1"/>
          <p:nvPr>
            <p:ph type="body" sz="quarter" idx="1"/>
          </p:nvPr>
        </p:nvSpPr>
        <p:spPr>
          <a:xfrm>
            <a:off x="1102239" y="2313433"/>
            <a:ext cx="3288025" cy="704088"/>
          </a:xfrm>
          <a:prstGeom prst="rect">
            <a:avLst/>
          </a:prstGeom>
        </p:spPr>
        <p:txBody>
          <a:bodyPr anchor="b"/>
          <a:lstStyle>
            <a:lvl1pPr marL="0" indent="0" algn="ctr">
              <a:buClrTx/>
              <a:buSzTx/>
              <a:buFontTx/>
              <a:buNone/>
              <a:defRPr cap="all" spc="100" sz="1900">
                <a:solidFill>
                  <a:srgbClr val="6B8891"/>
                </a:solidFill>
              </a:defRPr>
            </a:lvl1pPr>
            <a:lvl2pPr marL="0" indent="457200" algn="ctr">
              <a:buClrTx/>
              <a:buSzTx/>
              <a:buFontTx/>
              <a:buNone/>
              <a:defRPr cap="all" spc="100" sz="1900">
                <a:solidFill>
                  <a:srgbClr val="6B8891"/>
                </a:solidFill>
              </a:defRPr>
            </a:lvl2pPr>
            <a:lvl3pPr marL="0" indent="914400" algn="ctr">
              <a:buClrTx/>
              <a:buSzTx/>
              <a:buFontTx/>
              <a:buNone/>
              <a:defRPr cap="all" spc="100" sz="1900">
                <a:solidFill>
                  <a:srgbClr val="6B8891"/>
                </a:solidFill>
              </a:defRPr>
            </a:lvl3pPr>
            <a:lvl4pPr marL="0" indent="1371600" algn="ctr">
              <a:buClrTx/>
              <a:buSzTx/>
              <a:buFontTx/>
              <a:buNone/>
              <a:defRPr cap="all" spc="100" sz="1900">
                <a:solidFill>
                  <a:srgbClr val="6B8891"/>
                </a:solidFill>
              </a:defRPr>
            </a:lvl4pPr>
            <a:lvl5pPr marL="0" indent="1828800" algn="ctr">
              <a:buClrTx/>
              <a:buSzTx/>
              <a:buFontTx/>
              <a:buNone/>
              <a:defRPr cap="all" spc="100" sz="1900">
                <a:solidFill>
                  <a:srgbClr val="6B8891"/>
                </a:solidFill>
              </a:defRPr>
            </a:lvl5pPr>
          </a:lstStyle>
          <a:p>
            <a:pPr/>
            <a:r>
              <a:t>Body Level One</a:t>
            </a:r>
          </a:p>
          <a:p>
            <a:pPr lvl="1"/>
            <a:r>
              <a:t>Body Level Two</a:t>
            </a:r>
          </a:p>
          <a:p>
            <a:pPr lvl="2"/>
            <a:r>
              <a:t>Body Level Three</a:t>
            </a:r>
          </a:p>
          <a:p>
            <a:pPr lvl="3"/>
            <a:r>
              <a:t>Body Level Four</a:t>
            </a:r>
          </a:p>
          <a:p>
            <a:pPr lvl="4"/>
            <a:r>
              <a:t>Body Level Five</a:t>
            </a:r>
          </a:p>
        </p:txBody>
      </p:sp>
      <p:sp>
        <p:nvSpPr>
          <p:cNvPr id="48" name="Text Placeholder 4"/>
          <p:cNvSpPr/>
          <p:nvPr>
            <p:ph type="body" sz="quarter" idx="13"/>
          </p:nvPr>
        </p:nvSpPr>
        <p:spPr>
          <a:xfrm>
            <a:off x="4753736" y="2313433"/>
            <a:ext cx="3290516" cy="704088"/>
          </a:xfrm>
          <a:prstGeom prst="rect">
            <a:avLst/>
          </a:prstGeom>
        </p:spPr>
        <p:txBody>
          <a:bodyPr anchor="b"/>
          <a:lstStyle/>
          <a:p>
            <a:pPr marL="0" indent="0" algn="ctr">
              <a:buClrTx/>
              <a:buSzTx/>
              <a:buFontTx/>
              <a:buNone/>
              <a:defRPr cap="all" spc="100" sz="1900">
                <a:solidFill>
                  <a:srgbClr val="6B8891"/>
                </a:solidFill>
              </a:defRPr>
            </a:pPr>
          </a:p>
        </p:txBody>
      </p:sp>
      <p:sp>
        <p:nvSpPr>
          <p:cNvPr id="49" name="Title Text"/>
          <p:cNvSpPr txBox="1"/>
          <p:nvPr>
            <p:ph type="title"/>
          </p:nvPr>
        </p:nvSpPr>
        <p:spPr>
          <a:xfrm>
            <a:off x="1606044" y="964691"/>
            <a:ext cx="5937756" cy="1188721"/>
          </a:xfrm>
          <a:prstGeom prst="rect">
            <a:avLst/>
          </a:prstGeom>
        </p:spPr>
        <p:txBody>
          <a:bodyPr/>
          <a:lstStyle/>
          <a:p>
            <a:pPr/>
            <a:r>
              <a:t>Title Text</a:t>
            </a: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xfrm>
            <a:off x="1606044" y="964691"/>
            <a:ext cx="5937756" cy="1188721"/>
          </a:xfrm>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Rectangle 25"/>
          <p:cNvSpPr/>
          <p:nvPr/>
        </p:nvSpPr>
        <p:spPr>
          <a:xfrm>
            <a:off x="0" y="0"/>
            <a:ext cx="4572000" cy="6858000"/>
          </a:xfrm>
          <a:prstGeom prst="rect">
            <a:avLst/>
          </a:prstGeom>
          <a:solidFill>
            <a:schemeClr val="accent2"/>
          </a:solidFill>
          <a:ln w="12700">
            <a:miter lim="400000"/>
          </a:ln>
        </p:spPr>
        <p:txBody>
          <a:bodyPr lIns="45719" rIns="45719"/>
          <a:lstStyle/>
          <a:p>
            <a:pPr/>
          </a:p>
        </p:txBody>
      </p:sp>
      <p:sp>
        <p:nvSpPr>
          <p:cNvPr id="73" name="Title Text"/>
          <p:cNvSpPr txBox="1"/>
          <p:nvPr>
            <p:ph type="title"/>
          </p:nvPr>
        </p:nvSpPr>
        <p:spPr>
          <a:xfrm>
            <a:off x="640702" y="2243828"/>
            <a:ext cx="3290596" cy="1141498"/>
          </a:xfrm>
          <a:prstGeom prst="rect">
            <a:avLst/>
          </a:prstGeom>
        </p:spPr>
        <p:txBody>
          <a:bodyPr/>
          <a:lstStyle>
            <a:lvl1pPr>
              <a:defRPr sz="2100"/>
            </a:lvl1pPr>
          </a:lstStyle>
          <a:p>
            <a:pPr/>
            <a:r>
              <a:t>Title Text</a:t>
            </a:r>
          </a:p>
        </p:txBody>
      </p:sp>
      <p:sp>
        <p:nvSpPr>
          <p:cNvPr id="74" name="Body Level One…"/>
          <p:cNvSpPr txBox="1"/>
          <p:nvPr>
            <p:ph type="body" sz="half" idx="1"/>
          </p:nvPr>
        </p:nvSpPr>
        <p:spPr>
          <a:xfrm>
            <a:off x="5052059" y="804672"/>
            <a:ext cx="3611881" cy="5248656"/>
          </a:xfrm>
          <a:prstGeom prst="rect">
            <a:avLst/>
          </a:prstGeom>
        </p:spPr>
        <p:txBody>
          <a:bodyPr/>
          <a:lstStyle>
            <a:lvl1pPr>
              <a:defRPr sz="1900">
                <a:solidFill>
                  <a:srgbClr val="000000"/>
                </a:solidFill>
              </a:defRPr>
            </a:lvl1pPr>
            <a:lvl2pPr marL="500062" indent="-271462">
              <a:defRPr sz="1900">
                <a:solidFill>
                  <a:srgbClr val="000000"/>
                </a:solidFill>
              </a:defRPr>
            </a:lvl2pPr>
            <a:lvl3pPr marL="728662" indent="-271462">
              <a:defRPr sz="1900">
                <a:solidFill>
                  <a:srgbClr val="000000"/>
                </a:solidFill>
              </a:defRPr>
            </a:lvl3pPr>
            <a:lvl4pPr marL="957262" indent="-271462">
              <a:defRPr sz="1900">
                <a:solidFill>
                  <a:srgbClr val="000000"/>
                </a:solidFill>
              </a:defRPr>
            </a:lvl4pPr>
            <a:lvl5pPr marL="1185862" indent="-271462">
              <a:defRPr sz="1900">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75" name="Text Placeholder 3"/>
          <p:cNvSpPr/>
          <p:nvPr>
            <p:ph type="body" sz="quarter" idx="13"/>
          </p:nvPr>
        </p:nvSpPr>
        <p:spPr>
          <a:xfrm>
            <a:off x="862964" y="3549917"/>
            <a:ext cx="2846071" cy="2194037"/>
          </a:xfrm>
          <a:prstGeom prst="rect">
            <a:avLst/>
          </a:prstGeom>
        </p:spPr>
        <p:txBody>
          <a:bodyPr/>
          <a:lstStyle/>
          <a:p>
            <a:pPr marL="0" indent="0" algn="ctr">
              <a:buClrTx/>
              <a:buSzTx/>
              <a:buFontTx/>
              <a:buNone/>
              <a:defRPr sz="1500">
                <a:solidFill>
                  <a:srgbClr val="FFFFFF"/>
                </a:solidFill>
              </a:defRPr>
            </a:pP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3" name="Rectangle 17"/>
          <p:cNvSpPr/>
          <p:nvPr/>
        </p:nvSpPr>
        <p:spPr>
          <a:xfrm>
            <a:off x="1" y="0"/>
            <a:ext cx="4571999" cy="6858000"/>
          </a:xfrm>
          <a:prstGeom prst="rect">
            <a:avLst/>
          </a:prstGeom>
          <a:solidFill>
            <a:schemeClr val="accent2"/>
          </a:solidFill>
          <a:ln w="12700">
            <a:miter lim="400000"/>
          </a:ln>
        </p:spPr>
        <p:txBody>
          <a:bodyPr lIns="45719" rIns="45719"/>
          <a:lstStyle/>
          <a:p>
            <a:pPr/>
          </a:p>
        </p:txBody>
      </p:sp>
      <p:sp>
        <p:nvSpPr>
          <p:cNvPr id="84" name="Title Text"/>
          <p:cNvSpPr txBox="1"/>
          <p:nvPr>
            <p:ph type="title"/>
          </p:nvPr>
        </p:nvSpPr>
        <p:spPr>
          <a:xfrm>
            <a:off x="640080" y="2243827"/>
            <a:ext cx="3291841" cy="1143001"/>
          </a:xfrm>
          <a:prstGeom prst="rect">
            <a:avLst/>
          </a:prstGeom>
          <a:ln>
            <a:solidFill>
              <a:srgbClr val="262626"/>
            </a:solidFill>
          </a:ln>
        </p:spPr>
        <p:txBody>
          <a:bodyPr/>
          <a:lstStyle>
            <a:lvl1pPr>
              <a:defRPr sz="2100"/>
            </a:lvl1pPr>
          </a:lstStyle>
          <a:p>
            <a:pPr/>
            <a:r>
              <a:t>Title Text</a:t>
            </a:r>
          </a:p>
        </p:txBody>
      </p:sp>
      <p:sp>
        <p:nvSpPr>
          <p:cNvPr id="85" name="Picture Placeholder 2"/>
          <p:cNvSpPr/>
          <p:nvPr>
            <p:ph type="pic" idx="13"/>
          </p:nvPr>
        </p:nvSpPr>
        <p:spPr>
          <a:xfrm>
            <a:off x="4572000" y="-42172"/>
            <a:ext cx="4576573" cy="6858001"/>
          </a:xfrm>
          <a:prstGeom prst="rect">
            <a:avLst/>
          </a:prstGeom>
        </p:spPr>
        <p:txBody>
          <a:bodyPr lIns="91439" rIns="91439">
            <a:noAutofit/>
          </a:bodyPr>
          <a:lstStyle/>
          <a:p>
            <a:pPr/>
          </a:p>
        </p:txBody>
      </p:sp>
      <p:sp>
        <p:nvSpPr>
          <p:cNvPr id="86" name="Body Level One…"/>
          <p:cNvSpPr txBox="1"/>
          <p:nvPr>
            <p:ph type="body" sz="quarter" idx="1"/>
          </p:nvPr>
        </p:nvSpPr>
        <p:spPr>
          <a:xfrm>
            <a:off x="862964" y="3549918"/>
            <a:ext cx="2846072" cy="2194038"/>
          </a:xfrm>
          <a:prstGeom prst="rect">
            <a:avLst/>
          </a:prstGeom>
        </p:spPr>
        <p:txBody>
          <a:bodyPr/>
          <a:lstStyle>
            <a:lvl1pPr marL="0" indent="0" algn="ctr">
              <a:buClrTx/>
              <a:buSzTx/>
              <a:buFontTx/>
              <a:buNone/>
              <a:defRPr sz="1500">
                <a:solidFill>
                  <a:srgbClr val="FFFFFF"/>
                </a:solidFill>
              </a:defRPr>
            </a:lvl1pPr>
            <a:lvl2pPr marL="0" indent="457200" algn="ctr">
              <a:buClrTx/>
              <a:buSzTx/>
              <a:buFontTx/>
              <a:buNone/>
              <a:defRPr sz="1500">
                <a:solidFill>
                  <a:srgbClr val="FFFFFF"/>
                </a:solidFill>
              </a:defRPr>
            </a:lvl2pPr>
            <a:lvl3pPr marL="0" indent="914400" algn="ctr">
              <a:buClrTx/>
              <a:buSzTx/>
              <a:buFontTx/>
              <a:buNone/>
              <a:defRPr sz="1500">
                <a:solidFill>
                  <a:srgbClr val="FFFFFF"/>
                </a:solidFill>
              </a:defRPr>
            </a:lvl3pPr>
            <a:lvl4pPr marL="0" indent="1371600" algn="ctr">
              <a:buClrTx/>
              <a:buSzTx/>
              <a:buFontTx/>
              <a:buNone/>
              <a:defRPr sz="1500">
                <a:solidFill>
                  <a:srgbClr val="FFFFFF"/>
                </a:solidFill>
              </a:defRPr>
            </a:lvl4pPr>
            <a:lvl5pPr marL="0" indent="1828800" algn="ctr">
              <a:buClrTx/>
              <a:buSzTx/>
              <a:buFontTx/>
              <a:buNone/>
              <a:defRPr sz="15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8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Vertical Text">
    <p:spTree>
      <p:nvGrpSpPr>
        <p:cNvPr id="1" name=""/>
        <p:cNvGrpSpPr/>
        <p:nvPr/>
      </p:nvGrpSpPr>
      <p:grpSpPr>
        <a:xfrm>
          <a:off x="0" y="0"/>
          <a:ext cx="0" cy="0"/>
          <a:chOff x="0" y="0"/>
          <a:chExt cx="0" cy="0"/>
        </a:xfrm>
      </p:grpSpPr>
      <p:sp>
        <p:nvSpPr>
          <p:cNvPr id="94" name="Title Text"/>
          <p:cNvSpPr txBox="1"/>
          <p:nvPr>
            <p:ph type="title"/>
          </p:nvPr>
        </p:nvSpPr>
        <p:spPr>
          <a:xfrm>
            <a:off x="1606044" y="964691"/>
            <a:ext cx="5937756" cy="1188721"/>
          </a:xfrm>
          <a:prstGeom prst="rect">
            <a:avLst/>
          </a:prstGeom>
        </p:spPr>
        <p:txBody>
          <a:bodyPr/>
          <a:lstStyle/>
          <a:p>
            <a:pPr/>
            <a:r>
              <a:t>Title Text</a:t>
            </a:r>
          </a:p>
        </p:txBody>
      </p:sp>
      <p:sp>
        <p:nvSpPr>
          <p:cNvPr id="95" name="Body Level One…"/>
          <p:cNvSpPr txBox="1"/>
          <p:nvPr>
            <p:ph type="body" sz="half" idx="1"/>
          </p:nvPr>
        </p:nvSpPr>
        <p:spPr>
          <a:xfrm>
            <a:off x="1606044" y="2638044"/>
            <a:ext cx="5937756" cy="3101984"/>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ertical Title and Text">
    <p:spTree>
      <p:nvGrpSpPr>
        <p:cNvPr id="1" name=""/>
        <p:cNvGrpSpPr/>
        <p:nvPr/>
      </p:nvGrpSpPr>
      <p:grpSpPr>
        <a:xfrm>
          <a:off x="0" y="0"/>
          <a:ext cx="0" cy="0"/>
          <a:chOff x="0" y="0"/>
          <a:chExt cx="0" cy="0"/>
        </a:xfrm>
      </p:grpSpPr>
      <p:sp>
        <p:nvSpPr>
          <p:cNvPr id="103" name="Title Text"/>
          <p:cNvSpPr txBox="1"/>
          <p:nvPr>
            <p:ph type="title"/>
          </p:nvPr>
        </p:nvSpPr>
        <p:spPr>
          <a:xfrm>
            <a:off x="6489834" y="937260"/>
            <a:ext cx="1053967" cy="4983480"/>
          </a:xfrm>
          <a:prstGeom prst="rect">
            <a:avLst/>
          </a:prstGeom>
        </p:spPr>
        <p:txBody>
          <a:bodyPr/>
          <a:lstStyle/>
          <a:p>
            <a:pPr/>
            <a:r>
              <a:t>Title Text</a:t>
            </a:r>
          </a:p>
        </p:txBody>
      </p:sp>
      <p:sp>
        <p:nvSpPr>
          <p:cNvPr id="104" name="Body Level One…"/>
          <p:cNvSpPr txBox="1"/>
          <p:nvPr>
            <p:ph type="body" sz="half" idx="1"/>
          </p:nvPr>
        </p:nvSpPr>
        <p:spPr>
          <a:xfrm>
            <a:off x="1606045" y="937260"/>
            <a:ext cx="4716176" cy="498348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2F2F2"/>
        </a:solidFill>
      </p:bgPr>
    </p:bg>
    <p:spTree>
      <p:nvGrpSpPr>
        <p:cNvPr id="1" name=""/>
        <p:cNvGrpSpPr/>
        <p:nvPr/>
      </p:nvGrpSpPr>
      <p:grpSpPr>
        <a:xfrm>
          <a:off x="0" y="0"/>
          <a:ext cx="0" cy="0"/>
          <a:chOff x="0" y="0"/>
          <a:chExt cx="0" cy="0"/>
        </a:xfrm>
      </p:grpSpPr>
      <p:sp>
        <p:nvSpPr>
          <p:cNvPr id="2" name="Title Text"/>
          <p:cNvSpPr txBox="1"/>
          <p:nvPr>
            <p:ph type="title"/>
          </p:nvPr>
        </p:nvSpPr>
        <p:spPr>
          <a:xfrm>
            <a:off x="457200" y="274637"/>
            <a:ext cx="8229600" cy="1143001"/>
          </a:xfrm>
          <a:prstGeom prst="rect">
            <a:avLst/>
          </a:prstGeom>
          <a:solidFill>
            <a:srgbClr val="FFFFFF"/>
          </a:solidFill>
          <a:ln w="31750" cap="sq">
            <a:solidFill>
              <a:srgbClr val="404040"/>
            </a:solidFill>
            <a:miter/>
          </a:ln>
          <a:extLst>
            <a:ext uri="{C572A759-6A51-4108-AA02-DFA0A04FC94B}">
              <ma14:wrappingTextBoxFlag xmlns:ma14="http://schemas.microsoft.com/office/mac/drawingml/2011/main" val="1"/>
            </a:ext>
          </a:extLst>
        </p:spPr>
        <p:txBody>
          <a:bodyPr lIns="182879" tIns="182879" rIns="182879" bIns="182879" anchor="ctr">
            <a:normAutofit fontScale="100000" lnSpcReduction="0"/>
          </a:bodyPr>
          <a:lstStyle/>
          <a:p>
            <a:pPr/>
            <a:r>
              <a:t>Title Text</a:t>
            </a:r>
          </a:p>
        </p:txBody>
      </p:sp>
      <p:sp>
        <p:nvSpPr>
          <p:cNvPr id="3" name="Body Level One…"/>
          <p:cNvSpPr txBox="1"/>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240111" y="6299962"/>
            <a:ext cx="365761" cy="201677"/>
          </a:xfrm>
          <a:prstGeom prst="rect">
            <a:avLst/>
          </a:prstGeom>
          <a:solidFill>
            <a:srgbClr val="1D1D1D">
              <a:alpha val="69804"/>
            </a:srgbClr>
          </a:solidFill>
          <a:ln w="12700">
            <a:miter lim="400000"/>
          </a:ln>
        </p:spPr>
        <p:txBody>
          <a:bodyPr lIns="18288" tIns="18288" rIns="18288" bIns="18288" anchor="ctr">
            <a:spAutoFit/>
          </a:bodyPr>
          <a:lstStyle>
            <a:lvl1pPr algn="ctr">
              <a:defRPr sz="1100">
                <a:solidFill>
                  <a:srgbClr val="FFFFFF"/>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ctr" defTabSz="914400" rtl="0" latinLnBrk="0">
        <a:lnSpc>
          <a:spcPct val="90000"/>
        </a:lnSpc>
        <a:spcBef>
          <a:spcPts val="0"/>
        </a:spcBef>
        <a:spcAft>
          <a:spcPts val="0"/>
        </a:spcAft>
        <a:buClrTx/>
        <a:buSzTx/>
        <a:buFontTx/>
        <a:buNone/>
        <a:tabLst/>
        <a:defRPr b="0" baseline="0" cap="all" i="0" spc="200" strike="noStrike" sz="2600" u="none">
          <a:ln>
            <a:noFill/>
          </a:ln>
          <a:solidFill>
            <a:srgbClr val="262626"/>
          </a:solidFill>
          <a:uFillTx/>
          <a:latin typeface="Gill Sans MT"/>
          <a:ea typeface="Gill Sans MT"/>
          <a:cs typeface="Gill Sans MT"/>
          <a:sym typeface="Gill Sans MT"/>
        </a:defRPr>
      </a:lvl1pPr>
      <a:lvl2pPr marL="0" marR="0" indent="0" algn="ctr" defTabSz="914400" rtl="0" latinLnBrk="0">
        <a:lnSpc>
          <a:spcPct val="90000"/>
        </a:lnSpc>
        <a:spcBef>
          <a:spcPts val="0"/>
        </a:spcBef>
        <a:spcAft>
          <a:spcPts val="0"/>
        </a:spcAft>
        <a:buClrTx/>
        <a:buSzTx/>
        <a:buFontTx/>
        <a:buNone/>
        <a:tabLst/>
        <a:defRPr b="0" baseline="0" cap="all" i="0" spc="200" strike="noStrike" sz="2600" u="none">
          <a:ln>
            <a:noFill/>
          </a:ln>
          <a:solidFill>
            <a:srgbClr val="262626"/>
          </a:solidFill>
          <a:uFillTx/>
          <a:latin typeface="Gill Sans MT"/>
          <a:ea typeface="Gill Sans MT"/>
          <a:cs typeface="Gill Sans MT"/>
          <a:sym typeface="Gill Sans MT"/>
        </a:defRPr>
      </a:lvl2pPr>
      <a:lvl3pPr marL="0" marR="0" indent="0" algn="ctr" defTabSz="914400" rtl="0" latinLnBrk="0">
        <a:lnSpc>
          <a:spcPct val="90000"/>
        </a:lnSpc>
        <a:spcBef>
          <a:spcPts val="0"/>
        </a:spcBef>
        <a:spcAft>
          <a:spcPts val="0"/>
        </a:spcAft>
        <a:buClrTx/>
        <a:buSzTx/>
        <a:buFontTx/>
        <a:buNone/>
        <a:tabLst/>
        <a:defRPr b="0" baseline="0" cap="all" i="0" spc="200" strike="noStrike" sz="2600" u="none">
          <a:ln>
            <a:noFill/>
          </a:ln>
          <a:solidFill>
            <a:srgbClr val="262626"/>
          </a:solidFill>
          <a:uFillTx/>
          <a:latin typeface="Gill Sans MT"/>
          <a:ea typeface="Gill Sans MT"/>
          <a:cs typeface="Gill Sans MT"/>
          <a:sym typeface="Gill Sans MT"/>
        </a:defRPr>
      </a:lvl3pPr>
      <a:lvl4pPr marL="0" marR="0" indent="0" algn="ctr" defTabSz="914400" rtl="0" latinLnBrk="0">
        <a:lnSpc>
          <a:spcPct val="90000"/>
        </a:lnSpc>
        <a:spcBef>
          <a:spcPts val="0"/>
        </a:spcBef>
        <a:spcAft>
          <a:spcPts val="0"/>
        </a:spcAft>
        <a:buClrTx/>
        <a:buSzTx/>
        <a:buFontTx/>
        <a:buNone/>
        <a:tabLst/>
        <a:defRPr b="0" baseline="0" cap="all" i="0" spc="200" strike="noStrike" sz="2600" u="none">
          <a:ln>
            <a:noFill/>
          </a:ln>
          <a:solidFill>
            <a:srgbClr val="262626"/>
          </a:solidFill>
          <a:uFillTx/>
          <a:latin typeface="Gill Sans MT"/>
          <a:ea typeface="Gill Sans MT"/>
          <a:cs typeface="Gill Sans MT"/>
          <a:sym typeface="Gill Sans MT"/>
        </a:defRPr>
      </a:lvl4pPr>
      <a:lvl5pPr marL="0" marR="0" indent="0" algn="ctr" defTabSz="914400" rtl="0" latinLnBrk="0">
        <a:lnSpc>
          <a:spcPct val="90000"/>
        </a:lnSpc>
        <a:spcBef>
          <a:spcPts val="0"/>
        </a:spcBef>
        <a:spcAft>
          <a:spcPts val="0"/>
        </a:spcAft>
        <a:buClrTx/>
        <a:buSzTx/>
        <a:buFontTx/>
        <a:buNone/>
        <a:tabLst/>
        <a:defRPr b="0" baseline="0" cap="all" i="0" spc="200" strike="noStrike" sz="2600" u="none">
          <a:ln>
            <a:noFill/>
          </a:ln>
          <a:solidFill>
            <a:srgbClr val="262626"/>
          </a:solidFill>
          <a:uFillTx/>
          <a:latin typeface="Gill Sans MT"/>
          <a:ea typeface="Gill Sans MT"/>
          <a:cs typeface="Gill Sans MT"/>
          <a:sym typeface="Gill Sans MT"/>
        </a:defRPr>
      </a:lvl5pPr>
      <a:lvl6pPr marL="0" marR="0" indent="0" algn="ctr" defTabSz="914400" rtl="0" latinLnBrk="0">
        <a:lnSpc>
          <a:spcPct val="90000"/>
        </a:lnSpc>
        <a:spcBef>
          <a:spcPts val="0"/>
        </a:spcBef>
        <a:spcAft>
          <a:spcPts val="0"/>
        </a:spcAft>
        <a:buClrTx/>
        <a:buSzTx/>
        <a:buFontTx/>
        <a:buNone/>
        <a:tabLst/>
        <a:defRPr b="0" baseline="0" cap="all" i="0" spc="200" strike="noStrike" sz="2600" u="none">
          <a:ln>
            <a:noFill/>
          </a:ln>
          <a:solidFill>
            <a:srgbClr val="262626"/>
          </a:solidFill>
          <a:uFillTx/>
          <a:latin typeface="Gill Sans MT"/>
          <a:ea typeface="Gill Sans MT"/>
          <a:cs typeface="Gill Sans MT"/>
          <a:sym typeface="Gill Sans MT"/>
        </a:defRPr>
      </a:lvl6pPr>
      <a:lvl7pPr marL="0" marR="0" indent="0" algn="ctr" defTabSz="914400" rtl="0" latinLnBrk="0">
        <a:lnSpc>
          <a:spcPct val="90000"/>
        </a:lnSpc>
        <a:spcBef>
          <a:spcPts val="0"/>
        </a:spcBef>
        <a:spcAft>
          <a:spcPts val="0"/>
        </a:spcAft>
        <a:buClrTx/>
        <a:buSzTx/>
        <a:buFontTx/>
        <a:buNone/>
        <a:tabLst/>
        <a:defRPr b="0" baseline="0" cap="all" i="0" spc="200" strike="noStrike" sz="2600" u="none">
          <a:ln>
            <a:noFill/>
          </a:ln>
          <a:solidFill>
            <a:srgbClr val="262626"/>
          </a:solidFill>
          <a:uFillTx/>
          <a:latin typeface="Gill Sans MT"/>
          <a:ea typeface="Gill Sans MT"/>
          <a:cs typeface="Gill Sans MT"/>
          <a:sym typeface="Gill Sans MT"/>
        </a:defRPr>
      </a:lvl7pPr>
      <a:lvl8pPr marL="0" marR="0" indent="0" algn="ctr" defTabSz="914400" rtl="0" latinLnBrk="0">
        <a:lnSpc>
          <a:spcPct val="90000"/>
        </a:lnSpc>
        <a:spcBef>
          <a:spcPts val="0"/>
        </a:spcBef>
        <a:spcAft>
          <a:spcPts val="0"/>
        </a:spcAft>
        <a:buClrTx/>
        <a:buSzTx/>
        <a:buFontTx/>
        <a:buNone/>
        <a:tabLst/>
        <a:defRPr b="0" baseline="0" cap="all" i="0" spc="200" strike="noStrike" sz="2600" u="none">
          <a:ln>
            <a:noFill/>
          </a:ln>
          <a:solidFill>
            <a:srgbClr val="262626"/>
          </a:solidFill>
          <a:uFillTx/>
          <a:latin typeface="Gill Sans MT"/>
          <a:ea typeface="Gill Sans MT"/>
          <a:cs typeface="Gill Sans MT"/>
          <a:sym typeface="Gill Sans MT"/>
        </a:defRPr>
      </a:lvl8pPr>
      <a:lvl9pPr marL="0" marR="0" indent="0" algn="ctr" defTabSz="914400" rtl="0" latinLnBrk="0">
        <a:lnSpc>
          <a:spcPct val="90000"/>
        </a:lnSpc>
        <a:spcBef>
          <a:spcPts val="0"/>
        </a:spcBef>
        <a:spcAft>
          <a:spcPts val="0"/>
        </a:spcAft>
        <a:buClrTx/>
        <a:buSzTx/>
        <a:buFontTx/>
        <a:buNone/>
        <a:tabLst/>
        <a:defRPr b="0" baseline="0" cap="all" i="0" spc="200" strike="noStrike" sz="2600" u="none">
          <a:ln>
            <a:noFill/>
          </a:ln>
          <a:solidFill>
            <a:srgbClr val="262626"/>
          </a:solidFill>
          <a:uFillTx/>
          <a:latin typeface="Gill Sans MT"/>
          <a:ea typeface="Gill Sans MT"/>
          <a:cs typeface="Gill Sans MT"/>
          <a:sym typeface="Gill Sans MT"/>
        </a:defRPr>
      </a:lvl9pPr>
    </p:titleStyle>
    <p:bodyStyle>
      <a:lvl1pPr marL="228600" marR="0" indent="-228600" algn="l" defTabSz="914400" rtl="0" latinLnBrk="0">
        <a:lnSpc>
          <a:spcPct val="100000"/>
        </a:lnSpc>
        <a:spcBef>
          <a:spcPts val="1000"/>
        </a:spcBef>
        <a:spcAft>
          <a:spcPts val="0"/>
        </a:spcAft>
        <a:buClr>
          <a:schemeClr val="accent2"/>
        </a:buClr>
        <a:buSzPct val="100000"/>
        <a:buFont typeface="Arial"/>
        <a:buChar char="•"/>
        <a:tabLst/>
        <a:defRPr b="0" baseline="0" cap="none" i="0" spc="0" strike="noStrike" sz="1800" u="none">
          <a:ln>
            <a:noFill/>
          </a:ln>
          <a:solidFill>
            <a:srgbClr val="262626"/>
          </a:solidFill>
          <a:uFillTx/>
          <a:latin typeface="Gill Sans MT"/>
          <a:ea typeface="Gill Sans MT"/>
          <a:cs typeface="Gill Sans MT"/>
          <a:sym typeface="Gill Sans MT"/>
        </a:defRPr>
      </a:lvl1pPr>
      <a:lvl2pPr marL="485775" marR="0" indent="-257175" algn="l" defTabSz="914400" rtl="0" latinLnBrk="0">
        <a:lnSpc>
          <a:spcPct val="100000"/>
        </a:lnSpc>
        <a:spcBef>
          <a:spcPts val="1000"/>
        </a:spcBef>
        <a:spcAft>
          <a:spcPts val="0"/>
        </a:spcAft>
        <a:buClr>
          <a:schemeClr val="accent2"/>
        </a:buClr>
        <a:buSzPct val="100000"/>
        <a:buFont typeface="Arial"/>
        <a:buChar char="•"/>
        <a:tabLst/>
        <a:defRPr b="0" baseline="0" cap="none" i="0" spc="0" strike="noStrike" sz="1800" u="none">
          <a:ln>
            <a:noFill/>
          </a:ln>
          <a:solidFill>
            <a:srgbClr val="262626"/>
          </a:solidFill>
          <a:uFillTx/>
          <a:latin typeface="Gill Sans MT"/>
          <a:ea typeface="Gill Sans MT"/>
          <a:cs typeface="Gill Sans MT"/>
          <a:sym typeface="Gill Sans MT"/>
        </a:defRPr>
      </a:lvl2pPr>
      <a:lvl3pPr marL="714375" marR="0" indent="-257175" algn="l" defTabSz="914400" rtl="0" latinLnBrk="0">
        <a:lnSpc>
          <a:spcPct val="100000"/>
        </a:lnSpc>
        <a:spcBef>
          <a:spcPts val="1000"/>
        </a:spcBef>
        <a:spcAft>
          <a:spcPts val="0"/>
        </a:spcAft>
        <a:buClr>
          <a:schemeClr val="accent2"/>
        </a:buClr>
        <a:buSzPct val="100000"/>
        <a:buFont typeface="Arial"/>
        <a:buChar char="•"/>
        <a:tabLst/>
        <a:defRPr b="0" baseline="0" cap="none" i="0" spc="0" strike="noStrike" sz="1800" u="none">
          <a:ln>
            <a:noFill/>
          </a:ln>
          <a:solidFill>
            <a:srgbClr val="262626"/>
          </a:solidFill>
          <a:uFillTx/>
          <a:latin typeface="Gill Sans MT"/>
          <a:ea typeface="Gill Sans MT"/>
          <a:cs typeface="Gill Sans MT"/>
          <a:sym typeface="Gill Sans MT"/>
        </a:defRPr>
      </a:lvl3pPr>
      <a:lvl4pPr marL="942975" marR="0" indent="-257175" algn="l" defTabSz="914400" rtl="0" latinLnBrk="0">
        <a:lnSpc>
          <a:spcPct val="100000"/>
        </a:lnSpc>
        <a:spcBef>
          <a:spcPts val="1000"/>
        </a:spcBef>
        <a:spcAft>
          <a:spcPts val="0"/>
        </a:spcAft>
        <a:buClr>
          <a:schemeClr val="accent2"/>
        </a:buClr>
        <a:buSzPct val="100000"/>
        <a:buFont typeface="Arial"/>
        <a:buChar char="•"/>
        <a:tabLst/>
        <a:defRPr b="0" baseline="0" cap="none" i="0" spc="0" strike="noStrike" sz="1800" u="none">
          <a:ln>
            <a:noFill/>
          </a:ln>
          <a:solidFill>
            <a:srgbClr val="262626"/>
          </a:solidFill>
          <a:uFillTx/>
          <a:latin typeface="Gill Sans MT"/>
          <a:ea typeface="Gill Sans MT"/>
          <a:cs typeface="Gill Sans MT"/>
          <a:sym typeface="Gill Sans MT"/>
        </a:defRPr>
      </a:lvl4pPr>
      <a:lvl5pPr marL="1171575" marR="0" indent="-257175" algn="l" defTabSz="914400" rtl="0" latinLnBrk="0">
        <a:lnSpc>
          <a:spcPct val="100000"/>
        </a:lnSpc>
        <a:spcBef>
          <a:spcPts val="1000"/>
        </a:spcBef>
        <a:spcAft>
          <a:spcPts val="0"/>
        </a:spcAft>
        <a:buClr>
          <a:schemeClr val="accent2"/>
        </a:buClr>
        <a:buSzPct val="100000"/>
        <a:buFont typeface="Arial"/>
        <a:buChar char="•"/>
        <a:tabLst/>
        <a:defRPr b="0" baseline="0" cap="none" i="0" spc="0" strike="noStrike" sz="1800" u="none">
          <a:ln>
            <a:noFill/>
          </a:ln>
          <a:solidFill>
            <a:srgbClr val="262626"/>
          </a:solidFill>
          <a:uFillTx/>
          <a:latin typeface="Gill Sans MT"/>
          <a:ea typeface="Gill Sans MT"/>
          <a:cs typeface="Gill Sans MT"/>
          <a:sym typeface="Gill Sans MT"/>
        </a:defRPr>
      </a:lvl5pPr>
      <a:lvl6pPr marL="1343025" marR="0" indent="-257175" algn="l" defTabSz="914400" rtl="0" latinLnBrk="0">
        <a:lnSpc>
          <a:spcPct val="100000"/>
        </a:lnSpc>
        <a:spcBef>
          <a:spcPts val="1000"/>
        </a:spcBef>
        <a:spcAft>
          <a:spcPts val="0"/>
        </a:spcAft>
        <a:buClr>
          <a:schemeClr val="accent2"/>
        </a:buClr>
        <a:buSzPct val="100000"/>
        <a:buFont typeface="Arial"/>
        <a:buChar char="•"/>
        <a:tabLst/>
        <a:defRPr b="0" baseline="0" cap="none" i="0" spc="0" strike="noStrike" sz="1800" u="none">
          <a:ln>
            <a:noFill/>
          </a:ln>
          <a:solidFill>
            <a:srgbClr val="262626"/>
          </a:solidFill>
          <a:uFillTx/>
          <a:latin typeface="Gill Sans MT"/>
          <a:ea typeface="Gill Sans MT"/>
          <a:cs typeface="Gill Sans MT"/>
          <a:sym typeface="Gill Sans MT"/>
        </a:defRPr>
      </a:lvl6pPr>
      <a:lvl7pPr marL="1514475" marR="0" indent="-257175" algn="l" defTabSz="914400" rtl="0" latinLnBrk="0">
        <a:lnSpc>
          <a:spcPct val="100000"/>
        </a:lnSpc>
        <a:spcBef>
          <a:spcPts val="1000"/>
        </a:spcBef>
        <a:spcAft>
          <a:spcPts val="0"/>
        </a:spcAft>
        <a:buClr>
          <a:schemeClr val="accent2"/>
        </a:buClr>
        <a:buSzPct val="100000"/>
        <a:buFont typeface="Arial"/>
        <a:buChar char="•"/>
        <a:tabLst/>
        <a:defRPr b="0" baseline="0" cap="none" i="0" spc="0" strike="noStrike" sz="1800" u="none">
          <a:ln>
            <a:noFill/>
          </a:ln>
          <a:solidFill>
            <a:srgbClr val="262626"/>
          </a:solidFill>
          <a:uFillTx/>
          <a:latin typeface="Gill Sans MT"/>
          <a:ea typeface="Gill Sans MT"/>
          <a:cs typeface="Gill Sans MT"/>
          <a:sym typeface="Gill Sans MT"/>
        </a:defRPr>
      </a:lvl7pPr>
      <a:lvl8pPr marL="1685925" marR="0" indent="-257175" algn="l" defTabSz="914400" rtl="0" latinLnBrk="0">
        <a:lnSpc>
          <a:spcPct val="100000"/>
        </a:lnSpc>
        <a:spcBef>
          <a:spcPts val="1000"/>
        </a:spcBef>
        <a:spcAft>
          <a:spcPts val="0"/>
        </a:spcAft>
        <a:buClr>
          <a:schemeClr val="accent2"/>
        </a:buClr>
        <a:buSzPct val="100000"/>
        <a:buFont typeface="Arial"/>
        <a:buChar char="•"/>
        <a:tabLst/>
        <a:defRPr b="0" baseline="0" cap="none" i="0" spc="0" strike="noStrike" sz="1800" u="none">
          <a:ln>
            <a:noFill/>
          </a:ln>
          <a:solidFill>
            <a:srgbClr val="262626"/>
          </a:solidFill>
          <a:uFillTx/>
          <a:latin typeface="Gill Sans MT"/>
          <a:ea typeface="Gill Sans MT"/>
          <a:cs typeface="Gill Sans MT"/>
          <a:sym typeface="Gill Sans MT"/>
        </a:defRPr>
      </a:lvl8pPr>
      <a:lvl9pPr marL="1857375" marR="0" indent="-257175" algn="l" defTabSz="914400" rtl="0" latinLnBrk="0">
        <a:lnSpc>
          <a:spcPct val="100000"/>
        </a:lnSpc>
        <a:spcBef>
          <a:spcPts val="1000"/>
        </a:spcBef>
        <a:spcAft>
          <a:spcPts val="0"/>
        </a:spcAft>
        <a:buClr>
          <a:schemeClr val="accent2"/>
        </a:buClr>
        <a:buSzPct val="100000"/>
        <a:buFont typeface="Arial"/>
        <a:buChar char="•"/>
        <a:tabLst/>
        <a:defRPr b="0" baseline="0" cap="none" i="0" spc="0" strike="noStrike" sz="1800" u="none">
          <a:ln>
            <a:noFill/>
          </a:ln>
          <a:solidFill>
            <a:srgbClr val="262626"/>
          </a:solidFill>
          <a:uFillTx/>
          <a:latin typeface="Gill Sans MT"/>
          <a:ea typeface="Gill Sans MT"/>
          <a:cs typeface="Gill Sans MT"/>
          <a:sym typeface="Gill Sans MT"/>
        </a:defRPr>
      </a:lvl9pPr>
    </p:bodyStyle>
    <p:otherStyle>
      <a:lvl1pPr marL="0" marR="0" indent="0" algn="ctr" defTabSz="457200"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MT"/>
        </a:defRPr>
      </a:lvl1pPr>
      <a:lvl2pPr marL="0" marR="0" indent="457200" algn="ctr" defTabSz="457200"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MT"/>
        </a:defRPr>
      </a:lvl2pPr>
      <a:lvl3pPr marL="0" marR="0" indent="914400" algn="ctr" defTabSz="457200"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MT"/>
        </a:defRPr>
      </a:lvl3pPr>
      <a:lvl4pPr marL="0" marR="0" indent="1371600" algn="ctr" defTabSz="457200"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MT"/>
        </a:defRPr>
      </a:lvl4pPr>
      <a:lvl5pPr marL="0" marR="0" indent="1828800" algn="ctr" defTabSz="457200"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MT"/>
        </a:defRPr>
      </a:lvl5pPr>
      <a:lvl6pPr marL="0" marR="0" indent="2286000" algn="ctr" defTabSz="457200"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MT"/>
        </a:defRPr>
      </a:lvl6pPr>
      <a:lvl7pPr marL="0" marR="0" indent="2743200" algn="ctr" defTabSz="457200"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MT"/>
        </a:defRPr>
      </a:lvl7pPr>
      <a:lvl8pPr marL="0" marR="0" indent="3200400" algn="ctr" defTabSz="457200"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MT"/>
        </a:defRPr>
      </a:lvl8pPr>
      <a:lvl9pPr marL="0" marR="0" indent="3657600" algn="ctr" defTabSz="457200"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M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Title 1"/>
          <p:cNvSpPr txBox="1"/>
          <p:nvPr>
            <p:ph type="ctrTitle"/>
          </p:nvPr>
        </p:nvSpPr>
        <p:spPr>
          <a:xfrm>
            <a:off x="1" y="0"/>
            <a:ext cx="4990664" cy="1470025"/>
          </a:xfrm>
          <a:prstGeom prst="rect">
            <a:avLst/>
          </a:prstGeom>
        </p:spPr>
        <p:txBody>
          <a:bodyPr/>
          <a:lstStyle/>
          <a:p>
            <a:pPr/>
            <a:r>
              <a:t>The Medical Response</a:t>
            </a:r>
          </a:p>
        </p:txBody>
      </p:sp>
      <p:sp>
        <p:nvSpPr>
          <p:cNvPr id="115" name="Subtitle 2"/>
          <p:cNvSpPr txBox="1"/>
          <p:nvPr>
            <p:ph type="subTitle" sz="half" idx="1"/>
          </p:nvPr>
        </p:nvSpPr>
        <p:spPr>
          <a:xfrm>
            <a:off x="0" y="1995420"/>
            <a:ext cx="4990664" cy="4635829"/>
          </a:xfrm>
          <a:prstGeom prst="rect">
            <a:avLst/>
          </a:prstGeom>
        </p:spPr>
        <p:txBody>
          <a:bodyPr/>
          <a:lstStyle/>
          <a:p>
            <a:pPr algn="l">
              <a:defRPr sz="2000">
                <a:solidFill>
                  <a:srgbClr val="000000"/>
                </a:solidFill>
              </a:defRPr>
            </a:pPr>
            <a:r>
              <a:t>In this image from around 1300, a medieval medical professor teaches two medical students how to examine the urine of a patient. Then as now, this was an important and basic test but what the doctor hoped to learn was very different. </a:t>
            </a:r>
          </a:p>
          <a:p>
            <a:pPr algn="l">
              <a:defRPr sz="2000">
                <a:solidFill>
                  <a:srgbClr val="000000"/>
                </a:solidFill>
              </a:defRPr>
            </a:pPr>
          </a:p>
          <a:p>
            <a:pPr algn="l">
              <a:defRPr sz="2000">
                <a:solidFill>
                  <a:srgbClr val="000000"/>
                </a:solidFill>
              </a:defRPr>
            </a:pPr>
            <a:r>
              <a:t>This image, like others we’ve seen, is an incipit, this time in the letter B.</a:t>
            </a:r>
          </a:p>
          <a:p>
            <a:pPr algn="l">
              <a:defRPr sz="2000">
                <a:solidFill>
                  <a:srgbClr val="000000"/>
                </a:solidFill>
              </a:defRPr>
            </a:pPr>
          </a:p>
          <a:p>
            <a:pPr algn="l">
              <a:defRPr sz="1800">
                <a:solidFill>
                  <a:srgbClr val="000000"/>
                </a:solidFill>
              </a:defRPr>
            </a:pPr>
            <a:r>
              <a:t>From the British Library collection, Harley 3140 f. 32v. C. 1300. </a:t>
            </a:r>
          </a:p>
        </p:txBody>
      </p:sp>
      <p:pic>
        <p:nvPicPr>
          <p:cNvPr id="116" name="Picture 3" descr="Picture 3"/>
          <p:cNvPicPr>
            <a:picLocks noChangeAspect="1"/>
          </p:cNvPicPr>
          <p:nvPr/>
        </p:nvPicPr>
        <p:blipFill>
          <a:blip r:embed="rId3">
            <a:extLst/>
          </a:blip>
          <a:stretch>
            <a:fillRect/>
          </a:stretch>
        </p:blipFill>
        <p:spPr>
          <a:xfrm>
            <a:off x="5209389" y="745764"/>
            <a:ext cx="3652405" cy="5310479"/>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 name="Title 1"/>
          <p:cNvSpPr txBox="1"/>
          <p:nvPr>
            <p:ph type="title"/>
          </p:nvPr>
        </p:nvSpPr>
        <p:spPr>
          <a:xfrm>
            <a:off x="1662757" y="275578"/>
            <a:ext cx="5937756" cy="1188721"/>
          </a:xfrm>
          <a:prstGeom prst="rect">
            <a:avLst/>
          </a:prstGeom>
        </p:spPr>
        <p:txBody>
          <a:bodyPr/>
          <a:lstStyle/>
          <a:p>
            <a:pPr/>
            <a:r>
              <a:t>Questions to Consider in Module 5</a:t>
            </a:r>
          </a:p>
        </p:txBody>
      </p:sp>
      <p:sp>
        <p:nvSpPr>
          <p:cNvPr id="121" name="Content Placeholder 2"/>
          <p:cNvSpPr txBox="1"/>
          <p:nvPr>
            <p:ph type="body" idx="1"/>
          </p:nvPr>
        </p:nvSpPr>
        <p:spPr>
          <a:xfrm>
            <a:off x="331303" y="1643270"/>
            <a:ext cx="8560907" cy="4996070"/>
          </a:xfrm>
          <a:prstGeom prst="rect">
            <a:avLst/>
          </a:prstGeom>
        </p:spPr>
        <p:txBody>
          <a:bodyPr/>
          <a:lstStyle/>
          <a:p>
            <a:pPr marL="0" indent="0">
              <a:lnSpc>
                <a:spcPct val="90000"/>
              </a:lnSpc>
              <a:spcBef>
                <a:spcPts val="0"/>
              </a:spcBef>
              <a:buSzTx/>
              <a:buNone/>
              <a:defRPr sz="2000"/>
            </a:pPr>
            <a:r>
              <a:t>How did medieval people understand all of this destruction? One way to make sense of a devastating disease, naturally, is through existing theories about the world. That is exactly what people did. The most educated minds of the medieval world worked to understand the plague in a way that was in line with existing physical and metaphysical understandings. The conclusions medieval physicians and theologians might not seem correct to us but they were how medieval people thought about the plague. In order to understand their response, we need to understand their thought processes.</a:t>
            </a:r>
          </a:p>
          <a:p>
            <a:pPr marL="0" indent="0">
              <a:lnSpc>
                <a:spcPct val="90000"/>
              </a:lnSpc>
              <a:spcBef>
                <a:spcPts val="0"/>
              </a:spcBef>
              <a:buSzTx/>
              <a:buNone/>
            </a:pPr>
          </a:p>
          <a:p>
            <a:pPr>
              <a:lnSpc>
                <a:spcPct val="90000"/>
              </a:lnSpc>
              <a:spcBef>
                <a:spcPts val="0"/>
              </a:spcBef>
              <a:buClrTx/>
            </a:pPr>
            <a:r>
              <a:t>Dols’ chapter is a comparison between the western Christian and Muslim reactions to the plague. What argument is he making, overall, and what are some difference he notes in the response of the two religious groups?</a:t>
            </a:r>
          </a:p>
          <a:p>
            <a:pPr>
              <a:lnSpc>
                <a:spcPct val="90000"/>
              </a:lnSpc>
              <a:spcBef>
                <a:spcPts val="0"/>
              </a:spcBef>
              <a:buClrTx/>
            </a:pPr>
            <a:r>
              <a:t>Where do Christian and Muslim experts agree in their understanding of the plague and where do they differ?</a:t>
            </a:r>
          </a:p>
          <a:p>
            <a:pPr>
              <a:lnSpc>
                <a:spcPct val="90000"/>
              </a:lnSpc>
              <a:spcBef>
                <a:spcPts val="0"/>
              </a:spcBef>
              <a:buClrTx/>
            </a:pPr>
            <a:r>
              <a:t>Where do religious and medical experts agree or disagree?</a:t>
            </a:r>
          </a:p>
          <a:p>
            <a:pPr>
              <a:lnSpc>
                <a:spcPct val="90000"/>
              </a:lnSpc>
              <a:spcBef>
                <a:spcPts val="0"/>
              </a:spcBef>
              <a:buClrTx/>
            </a:pPr>
            <a:r>
              <a:t>What were medieval theories governing medicine and how did those factor into responses to the plague?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 name="Title 1"/>
          <p:cNvSpPr txBox="1"/>
          <p:nvPr>
            <p:ph type="title"/>
          </p:nvPr>
        </p:nvSpPr>
        <p:spPr>
          <a:xfrm>
            <a:off x="1603122" y="288287"/>
            <a:ext cx="5937756" cy="1188720"/>
          </a:xfrm>
          <a:prstGeom prst="rect">
            <a:avLst/>
          </a:prstGeom>
        </p:spPr>
        <p:txBody>
          <a:bodyPr/>
          <a:lstStyle/>
          <a:p>
            <a:pPr/>
            <a:r>
              <a:t>The Medieval Worldview</a:t>
            </a:r>
          </a:p>
        </p:txBody>
      </p:sp>
      <p:sp>
        <p:nvSpPr>
          <p:cNvPr id="124" name="Content Placeholder 2"/>
          <p:cNvSpPr txBox="1"/>
          <p:nvPr>
            <p:ph type="body" idx="1"/>
          </p:nvPr>
        </p:nvSpPr>
        <p:spPr>
          <a:xfrm>
            <a:off x="457200" y="2176822"/>
            <a:ext cx="8229600" cy="3949341"/>
          </a:xfrm>
          <a:prstGeom prst="rect">
            <a:avLst/>
          </a:prstGeom>
        </p:spPr>
        <p:txBody>
          <a:bodyPr/>
          <a:lstStyle/>
          <a:p>
            <a:pPr marL="217170" indent="-217170" defTabSz="868680">
              <a:spcBef>
                <a:spcPts val="900"/>
              </a:spcBef>
              <a:defRPr sz="2280"/>
            </a:pPr>
            <a:r>
              <a:t>Medieval people—Christian, Jewish, and Muslim—believed that God was the cause of all things, including disease.</a:t>
            </a:r>
          </a:p>
          <a:p>
            <a:pPr marL="217170" indent="-217170" defTabSz="868680">
              <a:spcBef>
                <a:spcPts val="900"/>
              </a:spcBef>
              <a:defRPr sz="2280"/>
            </a:pPr>
            <a:r>
              <a:t>They also had a sophisticated theory of science and medicine (even if today we do not recognize their theories as correct).</a:t>
            </a:r>
          </a:p>
          <a:p>
            <a:pPr marL="217170" indent="-217170" defTabSz="868680">
              <a:spcBef>
                <a:spcPts val="900"/>
              </a:spcBef>
              <a:defRPr sz="2280"/>
            </a:pPr>
            <a:r>
              <a:t>Medicine and theology—science and religion—were not at all seen as contradictory by learned medieval people. </a:t>
            </a:r>
          </a:p>
          <a:p>
            <a:pPr marL="217170" indent="-217170" defTabSz="868680">
              <a:spcBef>
                <a:spcPts val="900"/>
              </a:spcBef>
              <a:defRPr sz="2280"/>
            </a:pPr>
            <a:r>
              <a:t>For reasons that will be explained below, fundamental medical theory was the same in Christian, Muslim, and Jewish circles.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 name="Title 1"/>
          <p:cNvSpPr txBox="1"/>
          <p:nvPr>
            <p:ph type="title"/>
          </p:nvPr>
        </p:nvSpPr>
        <p:spPr>
          <a:xfrm>
            <a:off x="203201" y="62971"/>
            <a:ext cx="5554132" cy="847195"/>
          </a:xfrm>
          <a:prstGeom prst="rect">
            <a:avLst/>
          </a:prstGeom>
        </p:spPr>
        <p:txBody>
          <a:bodyPr/>
          <a:lstStyle>
            <a:lvl1pPr defTabSz="868680">
              <a:defRPr spc="190" sz="2470"/>
            </a:lvl1pPr>
          </a:lstStyle>
          <a:p>
            <a:pPr/>
            <a:r>
              <a:t>Passing down knowledge</a:t>
            </a:r>
          </a:p>
        </p:txBody>
      </p:sp>
      <p:sp>
        <p:nvSpPr>
          <p:cNvPr id="127" name="Content Placeholder 2"/>
          <p:cNvSpPr txBox="1"/>
          <p:nvPr>
            <p:ph type="body" idx="1"/>
          </p:nvPr>
        </p:nvSpPr>
        <p:spPr>
          <a:xfrm>
            <a:off x="-1" y="1139685"/>
            <a:ext cx="5634684" cy="5569365"/>
          </a:xfrm>
          <a:prstGeom prst="rect">
            <a:avLst/>
          </a:prstGeom>
        </p:spPr>
        <p:txBody>
          <a:bodyPr/>
          <a:lstStyle/>
          <a:p>
            <a:pPr>
              <a:defRPr sz="2000"/>
            </a:pPr>
            <a:r>
              <a:t>Medieval medical theory derived from Greek and Roman traditions.</a:t>
            </a:r>
          </a:p>
          <a:p>
            <a:pPr>
              <a:defRPr sz="2000"/>
            </a:pPr>
            <a:r>
              <a:t>Early Christians preserved &amp; copied ancient texts. </a:t>
            </a:r>
          </a:p>
          <a:p>
            <a:pPr>
              <a:defRPr sz="2000"/>
            </a:pPr>
            <a:r>
              <a:t>To a much greater extent, Muslims preserved them, translated into Arabic, and expanded on ancient medical knowledge. </a:t>
            </a:r>
          </a:p>
          <a:p>
            <a:pPr>
              <a:defRPr sz="2000"/>
            </a:pPr>
            <a:r>
              <a:t>Medical knowledge passed back to Christian scholars directly from Muslims and also through Jews, who worked alongside both Muslims and Christian. </a:t>
            </a:r>
          </a:p>
          <a:p>
            <a:pPr>
              <a:defRPr sz="2000"/>
            </a:pPr>
            <a:r>
              <a:t>Much of this knowledge came through Spain, where there was a much higher degree of contact between Christians, Muslims, and Jews. </a:t>
            </a:r>
          </a:p>
        </p:txBody>
      </p:sp>
      <p:sp>
        <p:nvSpPr>
          <p:cNvPr id="128" name="TextBox 4"/>
          <p:cNvSpPr txBox="1"/>
          <p:nvPr/>
        </p:nvSpPr>
        <p:spPr>
          <a:xfrm>
            <a:off x="5910469" y="3834334"/>
            <a:ext cx="3233532" cy="237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600"/>
            </a:pPr>
            <a:r>
              <a:t>Page from a medieval medical text making reference to Hippocrates (Greek, d. 377BC), Galen (Greek living in the Roman Empire, d. 200AD) and Avicenna (Muslim, d. 1037AD). Meant to be used by doctors at the patient’s bedside. Created in Italy in the 1480s. </a:t>
            </a:r>
          </a:p>
          <a:p>
            <a:pPr>
              <a:defRPr sz="1200"/>
            </a:pPr>
            <a:r>
              <a:t>For more like this, visit https://www.nlm.nih.gov/hmd/medieval/articella.html</a:t>
            </a:r>
          </a:p>
        </p:txBody>
      </p:sp>
      <p:pic>
        <p:nvPicPr>
          <p:cNvPr id="129" name="Picture 6" descr="Picture 6"/>
          <p:cNvPicPr>
            <a:picLocks noChangeAspect="1"/>
          </p:cNvPicPr>
          <p:nvPr/>
        </p:nvPicPr>
        <p:blipFill>
          <a:blip r:embed="rId3">
            <a:extLst/>
          </a:blip>
          <a:srcRect l="0" t="3785" r="0" b="15018"/>
          <a:stretch>
            <a:fillRect/>
          </a:stretch>
        </p:blipFill>
        <p:spPr>
          <a:xfrm>
            <a:off x="6037545" y="175705"/>
            <a:ext cx="2956632" cy="3658629"/>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Title 1"/>
          <p:cNvSpPr txBox="1"/>
          <p:nvPr>
            <p:ph type="title"/>
          </p:nvPr>
        </p:nvSpPr>
        <p:spPr>
          <a:xfrm>
            <a:off x="1580993" y="338391"/>
            <a:ext cx="5937756" cy="1188720"/>
          </a:xfrm>
          <a:prstGeom prst="rect">
            <a:avLst/>
          </a:prstGeom>
        </p:spPr>
        <p:txBody>
          <a:bodyPr/>
          <a:lstStyle/>
          <a:p>
            <a:pPr/>
            <a:r>
              <a:t>Medieval Islamic Medicine</a:t>
            </a:r>
          </a:p>
        </p:txBody>
      </p:sp>
      <p:sp>
        <p:nvSpPr>
          <p:cNvPr id="134" name="Content Placeholder 2"/>
          <p:cNvSpPr txBox="1"/>
          <p:nvPr>
            <p:ph type="body" sz="half" idx="1"/>
          </p:nvPr>
        </p:nvSpPr>
        <p:spPr>
          <a:xfrm>
            <a:off x="137786" y="1891430"/>
            <a:ext cx="4722313" cy="4847574"/>
          </a:xfrm>
          <a:prstGeom prst="rect">
            <a:avLst/>
          </a:prstGeom>
        </p:spPr>
        <p:txBody>
          <a:bodyPr/>
          <a:lstStyle/>
          <a:p>
            <a:pPr>
              <a:defRPr sz="2400"/>
            </a:pPr>
            <a:r>
              <a:t>In the Middle Ages, one of the world capitals of medical knowledge was Baghdad. </a:t>
            </a:r>
          </a:p>
          <a:p>
            <a:pPr>
              <a:defRPr sz="2400"/>
            </a:pPr>
            <a:r>
              <a:t>Medicine in the medieval Islamic world was very advanced; doctors preformed cataract surgery (on the eyeball)!  when Vikings were raiding Europe!</a:t>
            </a:r>
          </a:p>
        </p:txBody>
      </p:sp>
      <p:pic>
        <p:nvPicPr>
          <p:cNvPr id="135" name="Picture 3" descr="Picture 3"/>
          <p:cNvPicPr>
            <a:picLocks noChangeAspect="1"/>
          </p:cNvPicPr>
          <p:nvPr/>
        </p:nvPicPr>
        <p:blipFill>
          <a:blip r:embed="rId2">
            <a:extLst/>
          </a:blip>
          <a:stretch>
            <a:fillRect/>
          </a:stretch>
        </p:blipFill>
        <p:spPr>
          <a:xfrm>
            <a:off x="5686816" y="1711118"/>
            <a:ext cx="3113068" cy="4146040"/>
          </a:xfrm>
          <a:prstGeom prst="rect">
            <a:avLst/>
          </a:prstGeom>
          <a:ln w="12700">
            <a:miter lim="400000"/>
          </a:ln>
        </p:spPr>
      </p:pic>
      <p:sp>
        <p:nvSpPr>
          <p:cNvPr id="136" name="TextBox 4"/>
          <p:cNvSpPr txBox="1"/>
          <p:nvPr/>
        </p:nvSpPr>
        <p:spPr>
          <a:xfrm>
            <a:off x="3394552" y="6087648"/>
            <a:ext cx="5599136" cy="65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Anatomy of the Eye by the Iraqi al-Mutadibih, who lived in the 1000s. This copy is from around 1200.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Title 1"/>
          <p:cNvSpPr txBox="1"/>
          <p:nvPr>
            <p:ph type="title"/>
          </p:nvPr>
        </p:nvSpPr>
        <p:spPr>
          <a:xfrm>
            <a:off x="457200" y="-1"/>
            <a:ext cx="8229600" cy="806233"/>
          </a:xfrm>
          <a:prstGeom prst="rect">
            <a:avLst/>
          </a:prstGeom>
        </p:spPr>
        <p:txBody>
          <a:bodyPr/>
          <a:lstStyle>
            <a:lvl1pPr defTabSz="886968">
              <a:defRPr spc="194" sz="2522"/>
            </a:lvl1pPr>
          </a:lstStyle>
          <a:p>
            <a:pPr/>
            <a:r>
              <a:t>Humoral Theory</a:t>
            </a:r>
          </a:p>
        </p:txBody>
      </p:sp>
      <p:sp>
        <p:nvSpPr>
          <p:cNvPr id="139" name="Content Placeholder 4"/>
          <p:cNvSpPr txBox="1"/>
          <p:nvPr>
            <p:ph type="body" idx="1"/>
          </p:nvPr>
        </p:nvSpPr>
        <p:spPr>
          <a:xfrm>
            <a:off x="221733" y="967408"/>
            <a:ext cx="8465068" cy="3854991"/>
          </a:xfrm>
          <a:prstGeom prst="rect">
            <a:avLst/>
          </a:prstGeom>
        </p:spPr>
        <p:txBody>
          <a:bodyPr/>
          <a:lstStyle/>
          <a:p>
            <a:pPr marL="0" indent="0">
              <a:buSzTx/>
              <a:buNone/>
              <a:defRPr sz="2400"/>
            </a:pPr>
            <a:r>
              <a:t>Humoral Theory was the guiding philosophy of medieval medicine. </a:t>
            </a:r>
          </a:p>
          <a:p>
            <a:pPr>
              <a:defRPr sz="2400"/>
            </a:pPr>
            <a:r>
              <a:t>All of the substances in the universe were created of 4 elements (the medieval equivalent of our Periodic Table of the Elements)</a:t>
            </a:r>
          </a:p>
          <a:p>
            <a:pPr>
              <a:defRPr sz="2400"/>
            </a:pPr>
            <a:r>
              <a:t>The body was made of 4 humors, each corresponding with one element. </a:t>
            </a:r>
          </a:p>
          <a:p>
            <a:pPr>
              <a:defRPr sz="2400"/>
            </a:pPr>
            <a:r>
              <a:t>The humors correspond with bodily fluids, but they also correspond with personality characteristics. </a:t>
            </a:r>
          </a:p>
        </p:txBody>
      </p:sp>
      <p:graphicFrame>
        <p:nvGraphicFramePr>
          <p:cNvPr id="140" name="Table 6"/>
          <p:cNvGraphicFramePr/>
          <p:nvPr/>
        </p:nvGraphicFramePr>
        <p:xfrm>
          <a:off x="1463525" y="4520062"/>
          <a:ext cx="5827904" cy="18542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456976"/>
                <a:gridCol w="1456976"/>
                <a:gridCol w="1456976"/>
                <a:gridCol w="1456976"/>
              </a:tblGrid>
              <a:tr h="370840">
                <a:tc>
                  <a:txBody>
                    <a:bodyPr/>
                    <a:lstStyle/>
                    <a:p>
                      <a:pPr algn="l" defTabSz="914400">
                        <a:defRPr sz="1800"/>
                      </a:pPr>
                      <a:r>
                        <a:rPr b="1">
                          <a:latin typeface="Calisto MT"/>
                          <a:ea typeface="Calisto MT"/>
                          <a:cs typeface="Calisto MT"/>
                          <a:sym typeface="Calisto MT"/>
                        </a:rPr>
                        <a:t>Humor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b="1">
                          <a:latin typeface="Calisto MT"/>
                          <a:ea typeface="Calisto MT"/>
                          <a:cs typeface="Calisto MT"/>
                          <a:sym typeface="Calisto MT"/>
                        </a:rPr>
                        <a:t>Bodily Fluid</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b="1">
                          <a:latin typeface="Calisto MT"/>
                          <a:ea typeface="Calisto MT"/>
                          <a:cs typeface="Calisto MT"/>
                          <a:sym typeface="Calisto MT"/>
                        </a:rPr>
                        <a:t>Body Part</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b="1">
                          <a:latin typeface="Calisto MT"/>
                          <a:ea typeface="Calisto MT"/>
                          <a:cs typeface="Calisto MT"/>
                          <a:sym typeface="Calisto MT"/>
                        </a:rPr>
                        <a:t>Element</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r>
              <a:tr h="370840">
                <a:tc>
                  <a:txBody>
                    <a:bodyPr/>
                    <a:lstStyle/>
                    <a:p>
                      <a:pPr algn="l" defTabSz="914400">
                        <a:defRPr sz="1800"/>
                      </a:pPr>
                      <a:r>
                        <a:rPr>
                          <a:latin typeface="Calisto MT"/>
                          <a:ea typeface="Calisto MT"/>
                          <a:cs typeface="Calisto MT"/>
                          <a:sym typeface="Calisto MT"/>
                        </a:rPr>
                        <a:t>Sanguine</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a:latin typeface="Calisto MT"/>
                          <a:ea typeface="Calisto MT"/>
                          <a:cs typeface="Calisto MT"/>
                          <a:sym typeface="Calisto MT"/>
                        </a:rPr>
                        <a:t>Blood</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a:latin typeface="Calisto MT"/>
                          <a:ea typeface="Calisto MT"/>
                          <a:cs typeface="Calisto MT"/>
                          <a:sym typeface="Calisto MT"/>
                        </a:rPr>
                        <a:t>Liver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a:latin typeface="Calisto MT"/>
                          <a:ea typeface="Calisto MT"/>
                          <a:cs typeface="Calisto MT"/>
                          <a:sym typeface="Calisto MT"/>
                        </a:rPr>
                        <a:t>air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r>
              <a:tr h="370840">
                <a:tc>
                  <a:txBody>
                    <a:bodyPr/>
                    <a:lstStyle/>
                    <a:p>
                      <a:pPr algn="l" defTabSz="914400">
                        <a:defRPr sz="1800"/>
                      </a:pPr>
                      <a:r>
                        <a:rPr>
                          <a:latin typeface="Calisto MT"/>
                          <a:ea typeface="Calisto MT"/>
                          <a:cs typeface="Calisto MT"/>
                          <a:sym typeface="Calisto MT"/>
                        </a:rPr>
                        <a:t>Choleric</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a:latin typeface="Calisto MT"/>
                          <a:ea typeface="Calisto MT"/>
                          <a:cs typeface="Calisto MT"/>
                          <a:sym typeface="Calisto MT"/>
                        </a:rPr>
                        <a:t>Yellow Bile</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a:latin typeface="Calisto MT"/>
                          <a:ea typeface="Calisto MT"/>
                          <a:cs typeface="Calisto MT"/>
                          <a:sym typeface="Calisto MT"/>
                        </a:rPr>
                        <a:t>Spleen</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a:latin typeface="Calisto MT"/>
                          <a:ea typeface="Calisto MT"/>
                          <a:cs typeface="Calisto MT"/>
                          <a:sym typeface="Calisto MT"/>
                        </a:rPr>
                        <a:t>fire</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r>
              <a:tr h="370840">
                <a:tc>
                  <a:txBody>
                    <a:bodyPr/>
                    <a:lstStyle/>
                    <a:p>
                      <a:pPr algn="l" defTabSz="914400">
                        <a:defRPr sz="1800"/>
                      </a:pPr>
                      <a:r>
                        <a:rPr>
                          <a:latin typeface="Calisto MT"/>
                          <a:ea typeface="Calisto MT"/>
                          <a:cs typeface="Calisto MT"/>
                          <a:sym typeface="Calisto MT"/>
                        </a:rPr>
                        <a:t>Phlegmatic</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a:latin typeface="Calisto MT"/>
                          <a:ea typeface="Calisto MT"/>
                          <a:cs typeface="Calisto MT"/>
                          <a:sym typeface="Calisto MT"/>
                        </a:rPr>
                        <a:t>Phlegm</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a:latin typeface="Calisto MT"/>
                          <a:ea typeface="Calisto MT"/>
                          <a:cs typeface="Calisto MT"/>
                          <a:sym typeface="Calisto MT"/>
                        </a:rPr>
                        <a:t>Lungs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a:latin typeface="Calisto MT"/>
                          <a:ea typeface="Calisto MT"/>
                          <a:cs typeface="Calisto MT"/>
                          <a:sym typeface="Calisto MT"/>
                        </a:rPr>
                        <a:t>water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r>
              <a:tr h="370840">
                <a:tc>
                  <a:txBody>
                    <a:bodyPr/>
                    <a:lstStyle/>
                    <a:p>
                      <a:pPr algn="l" defTabSz="914400">
                        <a:defRPr sz="1800"/>
                      </a:pPr>
                      <a:r>
                        <a:rPr>
                          <a:latin typeface="Calisto MT"/>
                          <a:ea typeface="Calisto MT"/>
                          <a:cs typeface="Calisto MT"/>
                          <a:sym typeface="Calisto MT"/>
                        </a:rPr>
                        <a:t>Melancholic</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a:latin typeface="Calisto MT"/>
                          <a:ea typeface="Calisto MT"/>
                          <a:cs typeface="Calisto MT"/>
                          <a:sym typeface="Calisto MT"/>
                        </a:rPr>
                        <a:t>Black Bile</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a:latin typeface="Calisto MT"/>
                          <a:ea typeface="Calisto MT"/>
                          <a:cs typeface="Calisto MT"/>
                          <a:sym typeface="Calisto MT"/>
                        </a:rPr>
                        <a:t>Gall Bladder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c>
                  <a:txBody>
                    <a:bodyPr/>
                    <a:lstStyle/>
                    <a:p>
                      <a:pPr algn="l" defTabSz="914400">
                        <a:defRPr sz="1800"/>
                      </a:pPr>
                      <a:r>
                        <a:rPr>
                          <a:latin typeface="Calisto MT"/>
                          <a:ea typeface="Calisto MT"/>
                          <a:cs typeface="Calisto MT"/>
                          <a:sym typeface="Calisto MT"/>
                        </a:rPr>
                        <a:t>earth</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C2AB"/>
                    </a:solidFill>
                  </a:tcPr>
                </a:tc>
              </a:tr>
            </a:tbl>
          </a:graphicData>
        </a:graphic>
      </p:graphicFrame>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Title 1"/>
          <p:cNvSpPr txBox="1"/>
          <p:nvPr>
            <p:ph type="title"/>
          </p:nvPr>
        </p:nvSpPr>
        <p:spPr>
          <a:xfrm>
            <a:off x="328327" y="111799"/>
            <a:ext cx="8889511" cy="1478915"/>
          </a:xfrm>
          <a:prstGeom prst="rect">
            <a:avLst/>
          </a:prstGeom>
        </p:spPr>
        <p:txBody>
          <a:bodyPr/>
          <a:lstStyle/>
          <a:p>
            <a:pPr defTabSz="905255">
              <a:defRPr spc="198" sz="2376"/>
            </a:pPr>
            <a:r>
              <a:t>It’s easier to think about this in a diagram. </a:t>
            </a:r>
            <a:br/>
            <a:r>
              <a:rPr spc="197" sz="1979"/>
              <a:t>You can find numerous diagrams online, but here are two examples, one modern:</a:t>
            </a:r>
          </a:p>
        </p:txBody>
      </p:sp>
      <p:pic>
        <p:nvPicPr>
          <p:cNvPr id="143" name="Picture 3" descr="Picture 3"/>
          <p:cNvPicPr>
            <a:picLocks noChangeAspect="1"/>
          </p:cNvPicPr>
          <p:nvPr/>
        </p:nvPicPr>
        <p:blipFill>
          <a:blip r:embed="rId2">
            <a:extLst/>
          </a:blip>
          <a:stretch>
            <a:fillRect/>
          </a:stretch>
        </p:blipFill>
        <p:spPr>
          <a:xfrm>
            <a:off x="1397000" y="1753552"/>
            <a:ext cx="6752167" cy="4892614"/>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Title 1"/>
          <p:cNvSpPr txBox="1"/>
          <p:nvPr>
            <p:ph type="title"/>
          </p:nvPr>
        </p:nvSpPr>
        <p:spPr>
          <a:xfrm>
            <a:off x="80630" y="1505741"/>
            <a:ext cx="2675097" cy="1068540"/>
          </a:xfrm>
          <a:prstGeom prst="rect">
            <a:avLst/>
          </a:prstGeom>
        </p:spPr>
        <p:txBody>
          <a:bodyPr/>
          <a:lstStyle>
            <a:lvl1pPr algn="l" defTabSz="859536">
              <a:defRPr spc="188" sz="2256"/>
            </a:lvl1pPr>
          </a:lstStyle>
          <a:p>
            <a:pPr/>
            <a:r>
              <a:t>…and one medieval:</a:t>
            </a:r>
          </a:p>
        </p:txBody>
      </p:sp>
      <p:pic>
        <p:nvPicPr>
          <p:cNvPr id="146" name="Picture 4" descr="Picture 4"/>
          <p:cNvPicPr>
            <a:picLocks noChangeAspect="1"/>
          </p:cNvPicPr>
          <p:nvPr/>
        </p:nvPicPr>
        <p:blipFill>
          <a:blip r:embed="rId2">
            <a:extLst/>
          </a:blip>
          <a:stretch>
            <a:fillRect/>
          </a:stretch>
        </p:blipFill>
        <p:spPr>
          <a:xfrm>
            <a:off x="2905443" y="221641"/>
            <a:ext cx="6238558" cy="6223001"/>
          </a:xfrm>
          <a:prstGeom prst="rect">
            <a:avLst/>
          </a:prstGeom>
          <a:ln w="12700">
            <a:miter lim="400000"/>
          </a:ln>
        </p:spPr>
      </p:pic>
      <p:sp>
        <p:nvSpPr>
          <p:cNvPr id="147" name="TextBox 5"/>
          <p:cNvSpPr txBox="1"/>
          <p:nvPr/>
        </p:nvSpPr>
        <p:spPr>
          <a:xfrm>
            <a:off x="80629" y="4926917"/>
            <a:ext cx="2824815" cy="1056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600"/>
            </a:lvl1pPr>
          </a:lstStyle>
          <a:p>
            <a:pPr/>
            <a:r>
              <a:t>both diagrams are from http://medievalscience.blogspot.com/2013/02/medieval-medicine-four-humours.html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 name="Picture 4" descr="Picture 4"/>
          <p:cNvPicPr>
            <a:picLocks noChangeAspect="1"/>
          </p:cNvPicPr>
          <p:nvPr/>
        </p:nvPicPr>
        <p:blipFill>
          <a:blip r:embed="rId3">
            <a:extLst/>
          </a:blip>
          <a:stretch>
            <a:fillRect/>
          </a:stretch>
        </p:blipFill>
        <p:spPr>
          <a:xfrm>
            <a:off x="483783" y="0"/>
            <a:ext cx="8224309" cy="6168233"/>
          </a:xfrm>
          <a:prstGeom prst="rect">
            <a:avLst/>
          </a:prstGeom>
          <a:ln w="12700">
            <a:miter lim="400000"/>
          </a:ln>
        </p:spPr>
      </p:pic>
      <p:sp>
        <p:nvSpPr>
          <p:cNvPr id="150" name="TextBox 5"/>
          <p:cNvSpPr txBox="1"/>
          <p:nvPr/>
        </p:nvSpPr>
        <p:spPr>
          <a:xfrm>
            <a:off x="1" y="6168232"/>
            <a:ext cx="9144001" cy="548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500"/>
            </a:lvl1pPr>
          </a:lstStyle>
          <a:p>
            <a:pPr/>
            <a:r>
              <a:t>The Four Humors from the collection of the Ritman Library: Bibliotheca Philosophica Hermetica. This text describes a person whose personality is dominated by each of these humors.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4" name="Picture 4" descr="Picture 4"/>
          <p:cNvPicPr>
            <a:picLocks noChangeAspect="1"/>
          </p:cNvPicPr>
          <p:nvPr/>
        </p:nvPicPr>
        <p:blipFill>
          <a:blip r:embed="rId2">
            <a:extLst/>
          </a:blip>
          <a:srcRect l="0" t="0" r="73774" b="0"/>
          <a:stretch>
            <a:fillRect/>
          </a:stretch>
        </p:blipFill>
        <p:spPr>
          <a:xfrm>
            <a:off x="-1" y="-2"/>
            <a:ext cx="2392473" cy="6842023"/>
          </a:xfrm>
          <a:prstGeom prst="rect">
            <a:avLst/>
          </a:prstGeom>
          <a:ln w="12700">
            <a:miter lim="400000"/>
          </a:ln>
        </p:spPr>
      </p:pic>
      <p:sp>
        <p:nvSpPr>
          <p:cNvPr id="155" name="Title 2"/>
          <p:cNvSpPr txBox="1"/>
          <p:nvPr>
            <p:ph type="title"/>
          </p:nvPr>
        </p:nvSpPr>
        <p:spPr>
          <a:xfrm>
            <a:off x="2888974" y="347329"/>
            <a:ext cx="5725638" cy="1673975"/>
          </a:xfrm>
          <a:prstGeom prst="rect">
            <a:avLst/>
          </a:prstGeom>
        </p:spPr>
        <p:txBody>
          <a:bodyPr/>
          <a:lstStyle/>
          <a:p>
            <a:pPr>
              <a:defRPr b="1" sz="2800"/>
            </a:pPr>
            <a:r>
              <a:t>The text is in English. </a:t>
            </a:r>
            <a:br/>
            <a:r>
              <a:rPr sz="2000"/>
              <a:t>Just for fun, see if you can read any of it</a:t>
            </a:r>
          </a:p>
        </p:txBody>
      </p:sp>
      <p:sp>
        <p:nvSpPr>
          <p:cNvPr id="156" name="Content Placeholder 3"/>
          <p:cNvSpPr txBox="1"/>
          <p:nvPr>
            <p:ph type="body" sz="quarter" idx="1"/>
          </p:nvPr>
        </p:nvSpPr>
        <p:spPr>
          <a:xfrm>
            <a:off x="2634915" y="2201778"/>
            <a:ext cx="2874284" cy="3538248"/>
          </a:xfrm>
          <a:prstGeom prst="rect">
            <a:avLst/>
          </a:prstGeom>
        </p:spPr>
        <p:txBody>
          <a:bodyPr/>
          <a:lstStyle/>
          <a:p>
            <a:pPr marL="0" indent="0">
              <a:spcBef>
                <a:spcPts val="0"/>
              </a:spcBef>
              <a:buSzTx/>
              <a:buNone/>
              <a:defRPr b="1"/>
            </a:pPr>
            <a:r>
              <a:t>Colerick</a:t>
            </a:r>
            <a:r>
              <a:rPr b="0"/>
              <a:t> </a:t>
            </a:r>
            <a:endParaRPr b="0"/>
          </a:p>
          <a:p>
            <a:pPr marL="0" indent="0">
              <a:spcBef>
                <a:spcPts val="0"/>
              </a:spcBef>
              <a:buSzTx/>
              <a:buNone/>
            </a:pPr>
            <a:r>
              <a:t>The Colerick per-</a:t>
            </a:r>
          </a:p>
          <a:p>
            <a:pPr marL="0" indent="0">
              <a:spcBef>
                <a:spcPts val="0"/>
              </a:spcBef>
              <a:buSzTx/>
              <a:buNone/>
            </a:pPr>
            <a:r>
              <a:t>son  is hot and dry and</a:t>
            </a:r>
          </a:p>
          <a:p>
            <a:pPr marL="0" indent="0">
              <a:spcBef>
                <a:spcPts val="0"/>
              </a:spcBef>
              <a:buSzTx/>
              <a:buNone/>
            </a:pPr>
            <a:r>
              <a:t>lene and slender, cont-</a:t>
            </a:r>
          </a:p>
          <a:p>
            <a:pPr marL="0" indent="0">
              <a:spcBef>
                <a:spcPts val="0"/>
              </a:spcBef>
              <a:buSzTx/>
              <a:buNone/>
            </a:pPr>
            <a:r>
              <a:t>ent, cheerful; ha-</a:t>
            </a:r>
          </a:p>
          <a:p>
            <a:pPr marL="0" indent="0">
              <a:spcBef>
                <a:spcPts val="0"/>
              </a:spcBef>
              <a:buSzTx/>
              <a:buNone/>
            </a:pPr>
            <a:r>
              <a:t>sty, deceitfull, and </a:t>
            </a:r>
          </a:p>
          <a:p>
            <a:pPr marL="0" indent="0">
              <a:spcBef>
                <a:spcPts val="0"/>
              </a:spcBef>
              <a:buSzTx/>
              <a:buNone/>
            </a:pPr>
            <a:r>
              <a:t>he loveth black,</a:t>
            </a:r>
          </a:p>
          <a:p>
            <a:pPr marL="0" indent="0">
              <a:spcBef>
                <a:spcPts val="0"/>
              </a:spcBef>
              <a:buSzTx/>
              <a:buNone/>
            </a:pPr>
            <a:r>
              <a:t>russet and gray, colors</a:t>
            </a:r>
          </a:p>
          <a:p>
            <a:pPr marL="0" indent="0">
              <a:spcBef>
                <a:spcPts val="0"/>
              </a:spcBef>
              <a:buSzTx/>
              <a:buNone/>
            </a:pPr>
            <a:r>
              <a:t>and he hath his…</a:t>
            </a:r>
          </a:p>
        </p:txBody>
      </p:sp>
      <p:sp>
        <p:nvSpPr>
          <p:cNvPr id="157" name="Content Placeholder 5"/>
          <p:cNvSpPr txBox="1"/>
          <p:nvPr/>
        </p:nvSpPr>
        <p:spPr>
          <a:xfrm>
            <a:off x="5656105" y="2201778"/>
            <a:ext cx="2958507" cy="353824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defTabSz="914400">
              <a:spcBef>
                <a:spcPts val="1000"/>
              </a:spcBef>
              <a:defRPr b="1">
                <a:solidFill>
                  <a:srgbClr val="262626"/>
                </a:solidFill>
              </a:defRPr>
            </a:pPr>
            <a:r>
              <a:t>Choleric</a:t>
            </a:r>
          </a:p>
          <a:p>
            <a:pPr defTabSz="914400">
              <a:spcBef>
                <a:spcPts val="1000"/>
              </a:spcBef>
              <a:defRPr>
                <a:solidFill>
                  <a:srgbClr val="262626"/>
                </a:solidFill>
              </a:defRPr>
            </a:pPr>
            <a:r>
              <a:t>The Choleric person is hot and dry and lean and slender, content, cheerful, hasty, deceitful, and he loves black, russet and gray colors and he has his</a:t>
            </a:r>
            <a:r>
              <a:t>…</a:t>
            </a:r>
            <a:r>
              <a:t>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Title 1"/>
          <p:cNvSpPr txBox="1"/>
          <p:nvPr>
            <p:ph type="title"/>
          </p:nvPr>
        </p:nvSpPr>
        <p:spPr>
          <a:xfrm>
            <a:off x="-1" y="274638"/>
            <a:ext cx="5249335" cy="1143001"/>
          </a:xfrm>
          <a:prstGeom prst="rect">
            <a:avLst/>
          </a:prstGeom>
        </p:spPr>
        <p:txBody>
          <a:bodyPr/>
          <a:lstStyle/>
          <a:p>
            <a:pPr/>
            <a:r>
              <a:t>Balancing the Humors</a:t>
            </a:r>
          </a:p>
        </p:txBody>
      </p:sp>
      <p:sp>
        <p:nvSpPr>
          <p:cNvPr id="160" name="Content Placeholder 2"/>
          <p:cNvSpPr txBox="1"/>
          <p:nvPr>
            <p:ph type="body" idx="1"/>
          </p:nvPr>
        </p:nvSpPr>
        <p:spPr>
          <a:xfrm>
            <a:off x="-1" y="1600200"/>
            <a:ext cx="5124093" cy="5405967"/>
          </a:xfrm>
          <a:prstGeom prst="rect">
            <a:avLst/>
          </a:prstGeom>
        </p:spPr>
        <p:txBody>
          <a:bodyPr/>
          <a:lstStyle/>
          <a:p>
            <a:pPr marL="221742" indent="-221742" defTabSz="886968">
              <a:spcBef>
                <a:spcPts val="900"/>
              </a:spcBef>
              <a:defRPr sz="2328"/>
            </a:pPr>
            <a:r>
              <a:t>Medieval physicians believed that no one’s humors were perfectly balanced. </a:t>
            </a:r>
          </a:p>
          <a:p>
            <a:pPr lvl="1" marL="443484" indent="-221742" defTabSz="886968">
              <a:spcBef>
                <a:spcPts val="900"/>
              </a:spcBef>
              <a:defRPr sz="1940"/>
            </a:pPr>
            <a:r>
              <a:t>One was born with one humor dominant. </a:t>
            </a:r>
            <a:endParaRPr sz="1552"/>
          </a:p>
          <a:p>
            <a:pPr lvl="1" marL="443484" indent="-221742" defTabSz="886968">
              <a:spcBef>
                <a:spcPts val="900"/>
              </a:spcBef>
              <a:defRPr sz="1940"/>
            </a:pPr>
            <a:r>
              <a:t>Slight imbalances resulted in different physical appearances and personalities. </a:t>
            </a:r>
            <a:endParaRPr sz="1552"/>
          </a:p>
          <a:p>
            <a:pPr marL="221742" indent="-221742" defTabSz="886968">
              <a:spcBef>
                <a:spcPts val="900"/>
              </a:spcBef>
              <a:defRPr sz="2328"/>
            </a:pPr>
            <a:r>
              <a:t>Serious imbalances caused disease. </a:t>
            </a:r>
          </a:p>
          <a:p>
            <a:pPr marL="221742" indent="-221742" defTabSz="886968">
              <a:spcBef>
                <a:spcPts val="900"/>
              </a:spcBef>
              <a:defRPr sz="2328"/>
            </a:pPr>
            <a:r>
              <a:t>The medical practitioner’s job was to rebalance the humors.</a:t>
            </a:r>
          </a:p>
          <a:p>
            <a:pPr lvl="1" marL="443484" indent="-221742" defTabSz="886968">
              <a:spcBef>
                <a:spcPts val="900"/>
              </a:spcBef>
              <a:defRPr sz="1940"/>
            </a:pPr>
            <a:r>
              <a:t> This could require behavior modification—changes in diet, exercise, living conditions etc.</a:t>
            </a:r>
            <a:endParaRPr sz="1552"/>
          </a:p>
          <a:p>
            <a:pPr lvl="1" marL="443484" indent="-221742" defTabSz="886968">
              <a:spcBef>
                <a:spcPts val="900"/>
              </a:spcBef>
              <a:defRPr sz="1940"/>
            </a:pPr>
            <a:r>
              <a:t>It could also require medical intervention such as medicine or a purge. </a:t>
            </a:r>
          </a:p>
        </p:txBody>
      </p:sp>
      <p:pic>
        <p:nvPicPr>
          <p:cNvPr id="161" name="Picture 3" descr="Picture 3"/>
          <p:cNvPicPr>
            <a:picLocks noChangeAspect="1"/>
          </p:cNvPicPr>
          <p:nvPr/>
        </p:nvPicPr>
        <p:blipFill>
          <a:blip r:embed="rId2">
            <a:extLst/>
          </a:blip>
          <a:stretch>
            <a:fillRect/>
          </a:stretch>
        </p:blipFill>
        <p:spPr>
          <a:xfrm>
            <a:off x="5439833" y="5757"/>
            <a:ext cx="3725334" cy="2540675"/>
          </a:xfrm>
          <a:prstGeom prst="rect">
            <a:avLst/>
          </a:prstGeom>
          <a:ln w="12700">
            <a:miter lim="400000"/>
          </a:ln>
        </p:spPr>
      </p:pic>
      <p:sp>
        <p:nvSpPr>
          <p:cNvPr id="162" name="TextBox 4"/>
          <p:cNvSpPr txBox="1"/>
          <p:nvPr/>
        </p:nvSpPr>
        <p:spPr>
          <a:xfrm>
            <a:off x="5439833" y="2793998"/>
            <a:ext cx="3514386" cy="4291966"/>
          </a:xfrm>
          <a:prstGeom prst="rect">
            <a:avLst/>
          </a:prstGeom>
          <a:ln>
            <a:solidFill>
              <a:srgbClr val="404040"/>
            </a:solidFill>
          </a:ln>
          <a:extLst>
            <a:ext uri="{C572A759-6A51-4108-AA02-DFA0A04FC94B}">
              <ma14:wrappingTextBoxFlag xmlns:ma14="http://schemas.microsoft.com/office/mac/drawingml/2011/main" val="1"/>
            </a:ext>
          </a:extLst>
        </p:spPr>
        <p:txBody>
          <a:bodyPr lIns="45719" rIns="45719">
            <a:spAutoFit/>
          </a:bodyPr>
          <a:lstStyle/>
          <a:p>
            <a:pPr>
              <a:defRPr b="1">
                <a:latin typeface="Lucida Blackletter"/>
                <a:ea typeface="Lucida Blackletter"/>
                <a:cs typeface="Lucida Blackletter"/>
                <a:sym typeface="Lucida Blackletter"/>
              </a:defRPr>
            </a:pPr>
            <a:r>
              <a:t>Medieval Note: </a:t>
            </a:r>
            <a:r>
              <a:rPr b="0">
                <a:latin typeface="Gill Sans MT"/>
                <a:ea typeface="Gill Sans MT"/>
                <a:cs typeface="Gill Sans MT"/>
                <a:sym typeface="Gill Sans MT"/>
              </a:rPr>
              <a:t>Bloodletting or </a:t>
            </a:r>
            <a:r>
              <a:rPr>
                <a:latin typeface="Gill Sans MT"/>
                <a:ea typeface="Gill Sans MT"/>
                <a:cs typeface="Gill Sans MT"/>
                <a:sym typeface="Gill Sans MT"/>
              </a:rPr>
              <a:t>phlebotomy</a:t>
            </a:r>
            <a:r>
              <a:rPr b="0">
                <a:latin typeface="Gill Sans MT"/>
                <a:ea typeface="Gill Sans MT"/>
                <a:cs typeface="Gill Sans MT"/>
                <a:sym typeface="Gill Sans MT"/>
              </a:rPr>
              <a:t> served to rebalance the humors by removing excess blood. It was a common medieval treatment for disease but also recommended on a regular basis to maintain health (the way someone today might take vitamins). </a:t>
            </a:r>
            <a:endParaRPr b="0">
              <a:latin typeface="Gill Sans MT"/>
              <a:ea typeface="Gill Sans MT"/>
              <a:cs typeface="Gill Sans MT"/>
              <a:sym typeface="Gill Sans MT"/>
            </a:endParaRPr>
          </a:p>
          <a:p>
            <a:pPr/>
            <a:r>
              <a:t>Bloodletting was often done by barbers or another non-university trained medical practitioner, as you see in this British Library image from France, created in the late 1200s.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Title 1"/>
          <p:cNvSpPr txBox="1"/>
          <p:nvPr>
            <p:ph type="title"/>
          </p:nvPr>
        </p:nvSpPr>
        <p:spPr>
          <a:xfrm>
            <a:off x="457200" y="274637"/>
            <a:ext cx="5320452" cy="889531"/>
          </a:xfrm>
          <a:prstGeom prst="rect">
            <a:avLst/>
          </a:prstGeom>
        </p:spPr>
        <p:txBody>
          <a:bodyPr/>
          <a:lstStyle/>
          <a:p>
            <a:pPr/>
            <a:r>
              <a:t>Miasma/ Poison Theory</a:t>
            </a:r>
          </a:p>
        </p:txBody>
      </p:sp>
      <p:sp>
        <p:nvSpPr>
          <p:cNvPr id="165" name="Content Placeholder 2"/>
          <p:cNvSpPr txBox="1"/>
          <p:nvPr>
            <p:ph type="body" idx="1"/>
          </p:nvPr>
        </p:nvSpPr>
        <p:spPr>
          <a:xfrm>
            <a:off x="0" y="1970351"/>
            <a:ext cx="6069712" cy="4525963"/>
          </a:xfrm>
          <a:prstGeom prst="rect">
            <a:avLst/>
          </a:prstGeom>
        </p:spPr>
        <p:txBody>
          <a:bodyPr/>
          <a:lstStyle/>
          <a:p>
            <a:pPr>
              <a:defRPr sz="2400"/>
            </a:pPr>
            <a:r>
              <a:t>Miasma is poisonous vapor. </a:t>
            </a:r>
          </a:p>
          <a:p>
            <a:pPr>
              <a:defRPr sz="2400"/>
            </a:pPr>
            <a:r>
              <a:t>It came from people, animals, and bad-smelling things (like garbage) </a:t>
            </a:r>
          </a:p>
          <a:p>
            <a:pPr>
              <a:defRPr sz="2400"/>
            </a:pPr>
            <a:r>
              <a:t>It was believed to cause disease if you inhaled it. </a:t>
            </a:r>
          </a:p>
          <a:p>
            <a:pPr>
              <a:defRPr sz="2400"/>
            </a:pPr>
            <a:r>
              <a:t>Miasma can be seen as separate from humoral theory, but the two were not seen as contradictory. </a:t>
            </a:r>
          </a:p>
        </p:txBody>
      </p:sp>
      <p:pic>
        <p:nvPicPr>
          <p:cNvPr id="166" name="Picture 3" descr="Picture 3"/>
          <p:cNvPicPr>
            <a:picLocks noChangeAspect="1"/>
          </p:cNvPicPr>
          <p:nvPr/>
        </p:nvPicPr>
        <p:blipFill>
          <a:blip r:embed="rId3">
            <a:extLst/>
          </a:blip>
          <a:stretch>
            <a:fillRect/>
          </a:stretch>
        </p:blipFill>
        <p:spPr>
          <a:xfrm>
            <a:off x="6069710" y="0"/>
            <a:ext cx="3074291" cy="4233334"/>
          </a:xfrm>
          <a:prstGeom prst="rect">
            <a:avLst/>
          </a:prstGeom>
          <a:ln w="12700">
            <a:miter lim="400000"/>
          </a:ln>
        </p:spPr>
      </p:pic>
      <p:sp>
        <p:nvSpPr>
          <p:cNvPr id="167" name="TextBox 4"/>
          <p:cNvSpPr txBox="1"/>
          <p:nvPr/>
        </p:nvSpPr>
        <p:spPr>
          <a:xfrm>
            <a:off x="4508500" y="5243810"/>
            <a:ext cx="4635500" cy="148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Images of plague doctors with scary looking masks filled with sweet herbs are common. Doctors did wear these outfits</a:t>
            </a:r>
            <a:r>
              <a:rPr b="1"/>
              <a:t>, but not until the mid 1600s</a:t>
            </a:r>
            <a:r>
              <a:t>, as in this image of a Roman plague doctor from 1656.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Title 1"/>
          <p:cNvSpPr txBox="1"/>
          <p:nvPr>
            <p:ph type="title"/>
          </p:nvPr>
        </p:nvSpPr>
        <p:spPr>
          <a:xfrm>
            <a:off x="988450" y="73642"/>
            <a:ext cx="3314766" cy="909769"/>
          </a:xfrm>
          <a:prstGeom prst="rect">
            <a:avLst/>
          </a:prstGeom>
        </p:spPr>
        <p:txBody>
          <a:bodyPr/>
          <a:lstStyle/>
          <a:p>
            <a:pPr/>
            <a:r>
              <a:t>Astrology</a:t>
            </a:r>
          </a:p>
        </p:txBody>
      </p:sp>
      <p:sp>
        <p:nvSpPr>
          <p:cNvPr id="172" name="Content Placeholder 2"/>
          <p:cNvSpPr txBox="1"/>
          <p:nvPr>
            <p:ph type="body" sz="half" idx="1"/>
          </p:nvPr>
        </p:nvSpPr>
        <p:spPr>
          <a:xfrm>
            <a:off x="232832" y="1259457"/>
            <a:ext cx="4826003" cy="4071670"/>
          </a:xfrm>
          <a:prstGeom prst="rect">
            <a:avLst/>
          </a:prstGeom>
        </p:spPr>
        <p:txBody>
          <a:bodyPr/>
          <a:lstStyle/>
          <a:p>
            <a:pPr>
              <a:defRPr sz="2400"/>
            </a:pPr>
            <a:r>
              <a:t>Astrology was also absolutely compatible with both medicine and theology in the Middle Ages.</a:t>
            </a:r>
          </a:p>
          <a:p>
            <a:pPr>
              <a:defRPr sz="2400"/>
            </a:pPr>
            <a:r>
              <a:t>What stars a person was born under influence what humors will be strong in him/her, and what diseases he/she is prone to.</a:t>
            </a:r>
          </a:p>
          <a:p>
            <a:pPr>
              <a:defRPr sz="2400"/>
            </a:pPr>
            <a:r>
              <a:t>Astrological events can also influence or predict events on earth, including disease. </a:t>
            </a:r>
          </a:p>
        </p:txBody>
      </p:sp>
      <p:pic>
        <p:nvPicPr>
          <p:cNvPr id="173" name="Picture 3" descr="Picture 3"/>
          <p:cNvPicPr>
            <a:picLocks noChangeAspect="1"/>
          </p:cNvPicPr>
          <p:nvPr/>
        </p:nvPicPr>
        <p:blipFill>
          <a:blip r:embed="rId3">
            <a:extLst/>
          </a:blip>
          <a:stretch>
            <a:fillRect/>
          </a:stretch>
        </p:blipFill>
        <p:spPr>
          <a:xfrm>
            <a:off x="5301453" y="349686"/>
            <a:ext cx="3842547" cy="4507469"/>
          </a:xfrm>
          <a:prstGeom prst="rect">
            <a:avLst/>
          </a:prstGeom>
          <a:ln w="12700">
            <a:miter lim="400000"/>
          </a:ln>
        </p:spPr>
      </p:pic>
      <p:sp>
        <p:nvSpPr>
          <p:cNvPr id="174" name="TextBox 4"/>
          <p:cNvSpPr txBox="1"/>
          <p:nvPr/>
        </p:nvSpPr>
        <p:spPr>
          <a:xfrm>
            <a:off x="5301453" y="5128252"/>
            <a:ext cx="3721777"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Zodiac illustration from a medical text written in 1399, now at the British Library</a:t>
            </a:r>
          </a:p>
        </p:txBody>
      </p:sp>
      <p:sp>
        <p:nvSpPr>
          <p:cNvPr id="175" name="TextBox 5"/>
          <p:cNvSpPr txBox="1"/>
          <p:nvPr/>
        </p:nvSpPr>
        <p:spPr>
          <a:xfrm>
            <a:off x="232832" y="5589918"/>
            <a:ext cx="4826003" cy="1005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2000">
                <a:latin typeface="Lucida Blackletter"/>
                <a:ea typeface="Lucida Blackletter"/>
                <a:cs typeface="Lucida Blackletter"/>
                <a:sym typeface="Lucida Blackletter"/>
              </a:defRPr>
            </a:pPr>
            <a:r>
              <a:t>Medeival Note: </a:t>
            </a:r>
            <a:r>
              <a:rPr b="0">
                <a:latin typeface="Gill Sans MT"/>
                <a:ea typeface="Gill Sans MT"/>
                <a:cs typeface="Gill Sans MT"/>
                <a:sym typeface="Gill Sans MT"/>
              </a:rPr>
              <a:t>Most medieval rulers, including popes, employed astrologers as part of their court.</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Title 1"/>
          <p:cNvSpPr txBox="1"/>
          <p:nvPr>
            <p:ph type="title"/>
          </p:nvPr>
        </p:nvSpPr>
        <p:spPr>
          <a:xfrm>
            <a:off x="6392331" y="274638"/>
            <a:ext cx="2751668" cy="1143001"/>
          </a:xfrm>
          <a:prstGeom prst="rect">
            <a:avLst/>
          </a:prstGeom>
        </p:spPr>
        <p:txBody>
          <a:bodyPr/>
          <a:lstStyle>
            <a:lvl1pPr defTabSz="886968">
              <a:defRPr spc="194" sz="2522"/>
            </a:lvl1pPr>
          </a:lstStyle>
          <a:p>
            <a:pPr/>
            <a:r>
              <a:t>Theory and Practice</a:t>
            </a:r>
          </a:p>
        </p:txBody>
      </p:sp>
      <p:sp>
        <p:nvSpPr>
          <p:cNvPr id="180" name="Content Placeholder 2"/>
          <p:cNvSpPr txBox="1"/>
          <p:nvPr>
            <p:ph type="body" idx="1"/>
          </p:nvPr>
        </p:nvSpPr>
        <p:spPr>
          <a:xfrm>
            <a:off x="0" y="274638"/>
            <a:ext cx="6193768" cy="6583361"/>
          </a:xfrm>
          <a:prstGeom prst="rect">
            <a:avLst/>
          </a:prstGeom>
        </p:spPr>
        <p:txBody>
          <a:bodyPr/>
          <a:lstStyle/>
          <a:p>
            <a:pPr marL="219455" indent="-219455" defTabSz="877823">
              <a:lnSpc>
                <a:spcPct val="90000"/>
              </a:lnSpc>
              <a:spcBef>
                <a:spcPts val="900"/>
              </a:spcBef>
              <a:defRPr b="1" sz="1919"/>
            </a:pPr>
            <a:r>
              <a:t>Physicians</a:t>
            </a:r>
            <a:r>
              <a:rPr b="0"/>
              <a:t> studied medical theory at universities and were the most respected (and expensive) medical practitioners. They worked as advisors, not touching patients themselves (that was seen as beneath them). </a:t>
            </a:r>
            <a:endParaRPr sz="1440"/>
          </a:p>
          <a:p>
            <a:pPr marL="219455" indent="-219455" defTabSz="877823">
              <a:lnSpc>
                <a:spcPct val="90000"/>
              </a:lnSpc>
              <a:spcBef>
                <a:spcPts val="900"/>
              </a:spcBef>
              <a:defRPr b="1" sz="1919"/>
            </a:pPr>
            <a:r>
              <a:t>Surgeons</a:t>
            </a:r>
            <a:r>
              <a:rPr b="0"/>
              <a:t> might have some university training or train under someone else. They actually touched patients. </a:t>
            </a:r>
            <a:endParaRPr sz="1440"/>
          </a:p>
          <a:p>
            <a:pPr marL="219455" indent="-219455" defTabSz="877823">
              <a:lnSpc>
                <a:spcPct val="90000"/>
              </a:lnSpc>
              <a:spcBef>
                <a:spcPts val="900"/>
              </a:spcBef>
              <a:defRPr b="1" sz="1919"/>
            </a:pPr>
            <a:r>
              <a:t>Priests</a:t>
            </a:r>
            <a:r>
              <a:rPr b="0"/>
              <a:t> had no medical training (although some </a:t>
            </a:r>
            <a:r>
              <a:t>monks</a:t>
            </a:r>
            <a:r>
              <a:rPr b="0"/>
              <a:t> and </a:t>
            </a:r>
            <a:r>
              <a:t>nuns</a:t>
            </a:r>
            <a:r>
              <a:rPr b="0"/>
              <a:t> did) but were respected members of the community. People therefore turned to them for advice. </a:t>
            </a:r>
            <a:endParaRPr sz="1440"/>
          </a:p>
          <a:p>
            <a:pPr marL="219455" indent="-219455" defTabSz="877823">
              <a:lnSpc>
                <a:spcPct val="90000"/>
              </a:lnSpc>
              <a:spcBef>
                <a:spcPts val="900"/>
              </a:spcBef>
              <a:defRPr b="1" sz="1919"/>
            </a:pPr>
            <a:r>
              <a:t>Barbers-surgeons</a:t>
            </a:r>
            <a:r>
              <a:rPr b="0"/>
              <a:t> and </a:t>
            </a:r>
            <a:r>
              <a:t>apothecaries</a:t>
            </a:r>
            <a:r>
              <a:rPr b="0"/>
              <a:t> would train as apprentices and dispense medical advice and treatment at lower cost. Most were part of a formal </a:t>
            </a:r>
            <a:r>
              <a:rPr b="0" u="sng"/>
              <a:t>guild</a:t>
            </a:r>
            <a:r>
              <a:rPr b="0"/>
              <a:t> that regulated quality and education. </a:t>
            </a:r>
            <a:endParaRPr sz="1440"/>
          </a:p>
          <a:p>
            <a:pPr marL="219455" indent="-219455" defTabSz="877823">
              <a:lnSpc>
                <a:spcPct val="90000"/>
              </a:lnSpc>
              <a:spcBef>
                <a:spcPts val="900"/>
              </a:spcBef>
              <a:defRPr b="1" sz="1919"/>
            </a:pPr>
            <a:r>
              <a:t>Midwives</a:t>
            </a:r>
            <a:r>
              <a:rPr b="0"/>
              <a:t> also trained with experienced older women. They could not form guilds and were seen as the lowest practitioners, largely because of their gender. </a:t>
            </a:r>
            <a:endParaRPr sz="1440"/>
          </a:p>
          <a:p>
            <a:pPr marL="219455" indent="-219455" defTabSz="877823">
              <a:lnSpc>
                <a:spcPct val="90000"/>
              </a:lnSpc>
              <a:spcBef>
                <a:spcPts val="900"/>
              </a:spcBef>
              <a:defRPr sz="1919"/>
            </a:pPr>
            <a:r>
              <a:t>Knowledgeable </a:t>
            </a:r>
            <a:r>
              <a:rPr b="1"/>
              <a:t>friends, family, neighbors</a:t>
            </a:r>
            <a:r>
              <a:t>. As today, the first people you might go to for medical advice were experienced people around you. </a:t>
            </a:r>
          </a:p>
        </p:txBody>
      </p:sp>
      <p:pic>
        <p:nvPicPr>
          <p:cNvPr id="181" name="Picture 3" descr="Picture 3"/>
          <p:cNvPicPr>
            <a:picLocks noChangeAspect="1"/>
          </p:cNvPicPr>
          <p:nvPr/>
        </p:nvPicPr>
        <p:blipFill>
          <a:blip r:embed="rId3">
            <a:extLst/>
          </a:blip>
          <a:stretch>
            <a:fillRect/>
          </a:stretch>
        </p:blipFill>
        <p:spPr>
          <a:xfrm>
            <a:off x="6404723" y="1566332"/>
            <a:ext cx="2739277" cy="4275667"/>
          </a:xfrm>
          <a:prstGeom prst="rect">
            <a:avLst/>
          </a:prstGeom>
          <a:ln w="12700">
            <a:miter lim="400000"/>
          </a:ln>
        </p:spPr>
      </p:pic>
      <p:sp>
        <p:nvSpPr>
          <p:cNvPr id="182" name="TextBox 4"/>
          <p:cNvSpPr txBox="1"/>
          <p:nvPr/>
        </p:nvSpPr>
        <p:spPr>
          <a:xfrm>
            <a:off x="6404723" y="6244166"/>
            <a:ext cx="2696652"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Apothecary shop, c. 1300</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Parcel">
  <a:themeElements>
    <a:clrScheme name="Parcel">
      <a:dk1>
        <a:srgbClr val="000000"/>
      </a:dk1>
      <a:lt1>
        <a:srgbClr val="F2F2F2"/>
      </a:lt1>
      <a:dk2>
        <a:srgbClr val="A7A7A7"/>
      </a:dk2>
      <a:lt2>
        <a:srgbClr val="535353"/>
      </a:lt2>
      <a:accent1>
        <a:srgbClr val="F6A21D"/>
      </a:accent1>
      <a:accent2>
        <a:srgbClr val="9BAFB5"/>
      </a:accent2>
      <a:accent3>
        <a:srgbClr val="C96731"/>
      </a:accent3>
      <a:accent4>
        <a:srgbClr val="9CA383"/>
      </a:accent4>
      <a:accent5>
        <a:srgbClr val="87795D"/>
      </a:accent5>
      <a:accent6>
        <a:srgbClr val="A0988C"/>
      </a:accent6>
      <a:hlink>
        <a:srgbClr val="0000FF"/>
      </a:hlink>
      <a:folHlink>
        <a:srgbClr val="FF00FF"/>
      </a:folHlink>
    </a:clrScheme>
    <a:fontScheme name="Parcel">
      <a:majorFont>
        <a:latin typeface="Calibri"/>
        <a:ea typeface="Calibri"/>
        <a:cs typeface="Calibri"/>
      </a:majorFont>
      <a:minorFont>
        <a:latin typeface="Helvetica"/>
        <a:ea typeface="Helvetica"/>
        <a:cs typeface="Helvetica"/>
      </a:minorFont>
    </a:fontScheme>
    <a:fmtScheme name="Parce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Parcel">
  <a:themeElements>
    <a:clrScheme name="Parcel">
      <a:dk1>
        <a:srgbClr val="000000"/>
      </a:dk1>
      <a:lt1>
        <a:srgbClr val="FFFFFF"/>
      </a:lt1>
      <a:dk2>
        <a:srgbClr val="A7A7A7"/>
      </a:dk2>
      <a:lt2>
        <a:srgbClr val="535353"/>
      </a:lt2>
      <a:accent1>
        <a:srgbClr val="F6A21D"/>
      </a:accent1>
      <a:accent2>
        <a:srgbClr val="9BAFB5"/>
      </a:accent2>
      <a:accent3>
        <a:srgbClr val="C96731"/>
      </a:accent3>
      <a:accent4>
        <a:srgbClr val="9CA383"/>
      </a:accent4>
      <a:accent5>
        <a:srgbClr val="87795D"/>
      </a:accent5>
      <a:accent6>
        <a:srgbClr val="A0988C"/>
      </a:accent6>
      <a:hlink>
        <a:srgbClr val="0000FF"/>
      </a:hlink>
      <a:folHlink>
        <a:srgbClr val="FF00FF"/>
      </a:folHlink>
    </a:clrScheme>
    <a:fontScheme name="Parcel">
      <a:majorFont>
        <a:latin typeface="Calibri"/>
        <a:ea typeface="Calibri"/>
        <a:cs typeface="Calibri"/>
      </a:majorFont>
      <a:minorFont>
        <a:latin typeface="Helvetica"/>
        <a:ea typeface="Helvetica"/>
        <a:cs typeface="Helvetica"/>
      </a:minorFont>
    </a:fontScheme>
    <a:fmtScheme name="Parce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Gill Sans MT"/>
            <a:ea typeface="Gill Sans MT"/>
            <a:cs typeface="Gill Sans MT"/>
            <a:sym typeface="Gill Sans M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